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361" r:id="rId3"/>
    <p:sldId id="362" r:id="rId4"/>
    <p:sldId id="505" r:id="rId5"/>
    <p:sldId id="534" r:id="rId6"/>
    <p:sldId id="506" r:id="rId7"/>
    <p:sldId id="510" r:id="rId8"/>
    <p:sldId id="541" r:id="rId9"/>
    <p:sldId id="542" r:id="rId10"/>
    <p:sldId id="529" r:id="rId11"/>
    <p:sldId id="527" r:id="rId12"/>
    <p:sldId id="528" r:id="rId13"/>
    <p:sldId id="540" r:id="rId14"/>
    <p:sldId id="525" r:id="rId15"/>
    <p:sldId id="539" r:id="rId16"/>
    <p:sldId id="526" r:id="rId17"/>
    <p:sldId id="535" r:id="rId18"/>
    <p:sldId id="515" r:id="rId19"/>
    <p:sldId id="521" r:id="rId20"/>
    <p:sldId id="531" r:id="rId21"/>
    <p:sldId id="532" r:id="rId22"/>
    <p:sldId id="533" r:id="rId23"/>
    <p:sldId id="523" r:id="rId24"/>
    <p:sldId id="536" r:id="rId25"/>
    <p:sldId id="537" r:id="rId26"/>
    <p:sldId id="538" r:id="rId27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35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148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2021-11-05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8090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2021-11-05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26742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2021-11-05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0975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2021-11-05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89267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2021-11-05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08038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2021-11-05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52039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2021-11-05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72873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2021-11-05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72867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2021-11-05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67167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2021-11-05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16995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2021-11-05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20746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3F7D5D-D53D-4CBB-8102-54E23234B3AA}" type="datetimeFigureOut">
              <a:rPr lang="ko-KR" altLang="en-US" smtClean="0"/>
              <a:t>2021-11-05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46123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11" Type="http://schemas.openxmlformats.org/officeDocument/2006/relationships/image" Target="../media/image10.jpeg"/><Relationship Id="rId5" Type="http://schemas.openxmlformats.org/officeDocument/2006/relationships/image" Target="../media/image4.png"/><Relationship Id="rId15" Type="http://schemas.openxmlformats.org/officeDocument/2006/relationships/image" Target="../media/image14.jpeg"/><Relationship Id="rId10" Type="http://schemas.openxmlformats.org/officeDocument/2006/relationships/image" Target="../media/image9.png"/><Relationship Id="rId4" Type="http://schemas.openxmlformats.org/officeDocument/2006/relationships/image" Target="../media/image3.emf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3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42.png"/><Relationship Id="rId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microsoft.com/office/2007/relationships/hdphoto" Target="../media/hdphoto4.wdp"/><Relationship Id="rId3" Type="http://schemas.openxmlformats.org/officeDocument/2006/relationships/image" Target="../media/image46.png"/><Relationship Id="rId7" Type="http://schemas.openxmlformats.org/officeDocument/2006/relationships/image" Target="../media/image48.png"/><Relationship Id="rId12" Type="http://schemas.openxmlformats.org/officeDocument/2006/relationships/image" Target="../media/image53.png"/><Relationship Id="rId17" Type="http://schemas.openxmlformats.org/officeDocument/2006/relationships/image" Target="../media/image55.png"/><Relationship Id="rId2" Type="http://schemas.openxmlformats.org/officeDocument/2006/relationships/image" Target="../media/image45.png"/><Relationship Id="rId16" Type="http://schemas.microsoft.com/office/2007/relationships/hdphoto" Target="../media/hdphoto5.wdp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11" Type="http://schemas.openxmlformats.org/officeDocument/2006/relationships/image" Target="../media/image52.png"/><Relationship Id="rId5" Type="http://schemas.openxmlformats.org/officeDocument/2006/relationships/image" Target="../media/image47.png"/><Relationship Id="rId15" Type="http://schemas.openxmlformats.org/officeDocument/2006/relationships/image" Target="../media/image42.png"/><Relationship Id="rId10" Type="http://schemas.openxmlformats.org/officeDocument/2006/relationships/image" Target="../media/image51.png"/><Relationship Id="rId4" Type="http://schemas.microsoft.com/office/2007/relationships/hdphoto" Target="../media/hdphoto2.wdp"/><Relationship Id="rId9" Type="http://schemas.openxmlformats.org/officeDocument/2006/relationships/image" Target="../media/image50.png"/><Relationship Id="rId14" Type="http://schemas.openxmlformats.org/officeDocument/2006/relationships/image" Target="../media/image5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11" Type="http://schemas.openxmlformats.org/officeDocument/2006/relationships/image" Target="../media/image10.jpeg"/><Relationship Id="rId5" Type="http://schemas.openxmlformats.org/officeDocument/2006/relationships/image" Target="../media/image4.png"/><Relationship Id="rId15" Type="http://schemas.openxmlformats.org/officeDocument/2006/relationships/image" Target="../media/image14.jpeg"/><Relationship Id="rId10" Type="http://schemas.openxmlformats.org/officeDocument/2006/relationships/image" Target="../media/image9.png"/><Relationship Id="rId4" Type="http://schemas.openxmlformats.org/officeDocument/2006/relationships/image" Target="../media/image3.emf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030095" y="-141316"/>
            <a:ext cx="955964" cy="13134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1679171" y="3773979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043246" y="3100646"/>
            <a:ext cx="73609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latin typeface="+mj-ea"/>
                <a:ea typeface="+mj-ea"/>
              </a:rPr>
              <a:t>AI </a:t>
            </a:r>
            <a:r>
              <a:rPr lang="ko-KR" altLang="en-US" sz="2800" b="1" dirty="0" smtClean="0">
                <a:latin typeface="+mj-ea"/>
                <a:ea typeface="+mj-ea"/>
              </a:rPr>
              <a:t>기반의 차세대 의료진단시스템 구축 연구</a:t>
            </a:r>
            <a:endParaRPr lang="ko-KR" altLang="en-US" sz="2800" b="1" dirty="0">
              <a:latin typeface="+mj-ea"/>
              <a:ea typeface="+mj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324397" y="4293425"/>
            <a:ext cx="23109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/>
              <a:t>20211105</a:t>
            </a:r>
            <a:endParaRPr lang="ko-KR" altLang="en-US" sz="1400" dirty="0"/>
          </a:p>
        </p:txBody>
      </p:sp>
      <p:sp>
        <p:nvSpPr>
          <p:cNvPr id="9" name="TextBox 8"/>
          <p:cNvSpPr txBox="1"/>
          <p:nvPr/>
        </p:nvSpPr>
        <p:spPr>
          <a:xfrm>
            <a:off x="3880656" y="3924093"/>
            <a:ext cx="13147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latin typeface="+mj-ea"/>
                <a:ea typeface="+mj-ea"/>
              </a:rPr>
              <a:t>정기 회의</a:t>
            </a:r>
            <a:endParaRPr lang="ko-KR" altLang="en-US" b="1" dirty="0">
              <a:latin typeface="+mj-ea"/>
              <a:ea typeface="+mj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97129" y="361500"/>
            <a:ext cx="33846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latin typeface="+mj-ea"/>
                <a:ea typeface="+mj-ea"/>
              </a:rPr>
              <a:t>1</a:t>
            </a:r>
            <a:r>
              <a:rPr lang="ko-KR" altLang="en-US" sz="1400" b="1" dirty="0" smtClean="0">
                <a:latin typeface="+mj-ea"/>
                <a:ea typeface="+mj-ea"/>
              </a:rPr>
              <a:t>차년도 </a:t>
            </a:r>
            <a:r>
              <a:rPr lang="en-US" altLang="ko-KR" sz="1400" b="1" dirty="0" smtClean="0">
                <a:latin typeface="+mj-ea"/>
                <a:ea typeface="+mj-ea"/>
              </a:rPr>
              <a:t>(2021.03-2022.02)</a:t>
            </a:r>
            <a:endParaRPr lang="ko-KR" altLang="en-US" sz="14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706929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55575" y="127265"/>
            <a:ext cx="5386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모델 관련 이슈</a:t>
            </a:r>
            <a:endParaRPr lang="ko-KR" altLang="en-US" b="1" dirty="0"/>
          </a:p>
        </p:txBody>
      </p:sp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55575" y="780240"/>
            <a:ext cx="68271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업데이트된 </a:t>
            </a:r>
            <a:r>
              <a:rPr lang="en-US" altLang="ko-KR" sz="1400" dirty="0" smtClean="0"/>
              <a:t>colon 3class </a:t>
            </a:r>
            <a:r>
              <a:rPr lang="ko-KR" altLang="en-US" sz="1400" dirty="0" smtClean="0"/>
              <a:t>모델에서는 해당 이슈는 확인 되지 않음</a:t>
            </a:r>
            <a:endParaRPr lang="ko-KR" altLang="en-US" sz="1400" b="1" u="sng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r="56430"/>
          <a:stretch/>
        </p:blipFill>
        <p:spPr>
          <a:xfrm>
            <a:off x="477472" y="1331169"/>
            <a:ext cx="4594068" cy="109537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/>
          <a:srcRect l="82649"/>
          <a:stretch/>
        </p:blipFill>
        <p:spPr>
          <a:xfrm>
            <a:off x="5071540" y="1327860"/>
            <a:ext cx="1829518" cy="1095375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5071539" y="1337373"/>
            <a:ext cx="1021689" cy="10924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7357927" y="82450"/>
            <a:ext cx="1717705" cy="9067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내부 회의용</a:t>
            </a:r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199703" y="739749"/>
            <a:ext cx="6910398" cy="180689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768696" y="2587138"/>
            <a:ext cx="41361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smtClean="0"/>
              <a:t>업데이트 모델에서 기존 이슈는 사라짐</a:t>
            </a:r>
            <a:endParaRPr lang="ko-KR" altLang="en-US" sz="1400" b="1"/>
          </a:p>
        </p:txBody>
      </p:sp>
      <p:sp>
        <p:nvSpPr>
          <p:cNvPr id="6" name="아래쪽 화살표 5"/>
          <p:cNvSpPr/>
          <p:nvPr/>
        </p:nvSpPr>
        <p:spPr>
          <a:xfrm>
            <a:off x="1478422" y="2789799"/>
            <a:ext cx="418744" cy="64093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472" y="3673886"/>
            <a:ext cx="4800600" cy="1666875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2877771" y="4507323"/>
            <a:ext cx="2326617" cy="25268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4847445" y="5866421"/>
            <a:ext cx="31277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/>
              <a:t>로컬과 서버의 결과 차이가 확인</a:t>
            </a:r>
            <a:endParaRPr lang="en-US" altLang="ko-KR" sz="1400" dirty="0" smtClean="0"/>
          </a:p>
          <a:p>
            <a:pPr algn="ctr"/>
            <a:r>
              <a:rPr lang="en-US" altLang="ko-KR" sz="1400" dirty="0" smtClean="0"/>
              <a:t>(</a:t>
            </a:r>
            <a:r>
              <a:rPr lang="ko-KR" altLang="en-US" sz="1400" dirty="0" smtClean="0"/>
              <a:t>버전 이슈 혹은</a:t>
            </a:r>
            <a:r>
              <a:rPr lang="en-US" altLang="ko-KR" sz="1400" dirty="0"/>
              <a:t> </a:t>
            </a:r>
            <a:r>
              <a:rPr lang="en-US" altLang="ko-KR" sz="1400" dirty="0" smtClean="0"/>
              <a:t>jpg </a:t>
            </a:r>
            <a:r>
              <a:rPr lang="ko-KR" altLang="en-US" sz="1400" dirty="0" smtClean="0"/>
              <a:t>문제로 예상</a:t>
            </a:r>
            <a:r>
              <a:rPr lang="en-US" altLang="ko-KR" sz="1400" dirty="0" smtClean="0"/>
              <a:t>)</a:t>
            </a:r>
            <a:endParaRPr lang="ko-KR" altLang="en-US" sz="1400" dirty="0"/>
          </a:p>
        </p:txBody>
      </p:sp>
      <p:cxnSp>
        <p:nvCxnSpPr>
          <p:cNvPr id="23" name="직선 화살표 연결선 22"/>
          <p:cNvCxnSpPr>
            <a:endCxn id="20" idx="0"/>
          </p:cNvCxnSpPr>
          <p:nvPr/>
        </p:nvCxnSpPr>
        <p:spPr>
          <a:xfrm>
            <a:off x="5071539" y="4760007"/>
            <a:ext cx="1339787" cy="11064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0831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030095" y="-141316"/>
            <a:ext cx="955964" cy="13134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1454727" y="3882045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18802" y="3208712"/>
            <a:ext cx="73609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smtClean="0">
                <a:latin typeface="+mj-ea"/>
                <a:ea typeface="+mj-ea"/>
              </a:rPr>
              <a:t>스캐너 기반 시스템</a:t>
            </a:r>
            <a:endParaRPr lang="ko-KR" altLang="en-US" sz="2800" b="1" dirty="0">
              <a:latin typeface="+mj-ea"/>
              <a:ea typeface="+mj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18802" y="3982284"/>
            <a:ext cx="73609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smtClean="0">
                <a:latin typeface="+mj-ea"/>
                <a:ea typeface="+mj-ea"/>
              </a:rPr>
              <a:t>슬라이드 성능 변동성 </a:t>
            </a:r>
            <a:endParaRPr lang="ko-KR" altLang="en-US" sz="20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412426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55575" y="127265"/>
            <a:ext cx="5386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 smtClean="0"/>
              <a:t>스타트업</a:t>
            </a:r>
            <a:r>
              <a:rPr lang="ko-KR" altLang="en-US" b="1" dirty="0" smtClean="0"/>
              <a:t> 협업 관련 </a:t>
            </a:r>
            <a:r>
              <a:rPr lang="en-US" altLang="ko-KR" b="1" dirty="0" smtClean="0"/>
              <a:t>(</a:t>
            </a:r>
            <a:r>
              <a:rPr lang="ko-KR" altLang="en-US" b="1" dirty="0" smtClean="0">
                <a:solidFill>
                  <a:srgbClr val="FF0000"/>
                </a:solidFill>
              </a:rPr>
              <a:t>지난주</a:t>
            </a:r>
            <a:r>
              <a:rPr lang="en-US" altLang="ko-KR" b="1" dirty="0" smtClean="0"/>
              <a:t>)</a:t>
            </a:r>
            <a:endParaRPr lang="ko-KR" altLang="en-US" b="1" dirty="0"/>
          </a:p>
        </p:txBody>
      </p:sp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752407" y="1768366"/>
            <a:ext cx="3469948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b="1" dirty="0" smtClean="0">
                <a:latin typeface="+mj-ea"/>
              </a:rPr>
              <a:t>CNN</a:t>
            </a:r>
            <a:r>
              <a:rPr lang="ko-KR" altLang="en-US" sz="1100" b="1" dirty="0" smtClean="0">
                <a:latin typeface="+mj-ea"/>
              </a:rPr>
              <a:t>기반의 </a:t>
            </a:r>
            <a:r>
              <a:rPr lang="en-US" altLang="ko-KR" sz="1100" b="1" dirty="0" smtClean="0">
                <a:latin typeface="+mj-ea"/>
              </a:rPr>
              <a:t>normalization</a:t>
            </a:r>
            <a:r>
              <a:rPr lang="ko-KR" altLang="en-US" sz="1100" b="1" dirty="0" smtClean="0">
                <a:latin typeface="+mj-ea"/>
              </a:rPr>
              <a:t>의 위험 의견</a:t>
            </a:r>
            <a:endParaRPr lang="en-US" altLang="ko-KR" sz="1100" b="1" dirty="0" smtClean="0">
              <a:latin typeface="+mj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b="1" dirty="0" smtClean="0">
                <a:latin typeface="+mj-ea"/>
              </a:rPr>
              <a:t>코드 공개 등에 대한 어려움</a:t>
            </a:r>
            <a:endParaRPr lang="en-US" altLang="ko-KR" sz="1100" b="1" dirty="0" smtClean="0">
              <a:latin typeface="+mj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b="1" u="sng" dirty="0" smtClean="0">
                <a:solidFill>
                  <a:srgbClr val="FF0000"/>
                </a:solidFill>
                <a:latin typeface="+mj-ea"/>
              </a:rPr>
              <a:t>Step 0</a:t>
            </a:r>
            <a:r>
              <a:rPr lang="ko-KR" altLang="en-US" sz="1100" b="1" u="sng" dirty="0" smtClean="0">
                <a:solidFill>
                  <a:srgbClr val="FF0000"/>
                </a:solidFill>
                <a:latin typeface="+mj-ea"/>
              </a:rPr>
              <a:t>의 추가가 필요함으로 시간 소요 증가</a:t>
            </a:r>
            <a:endParaRPr lang="en-US" altLang="ko-KR" sz="1100" b="1" u="sng" dirty="0" smtClean="0">
              <a:solidFill>
                <a:srgbClr val="FF0000"/>
              </a:solidFill>
              <a:latin typeface="+mj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b="1" u="sng" dirty="0" smtClean="0">
                <a:solidFill>
                  <a:srgbClr val="FF0000"/>
                </a:solidFill>
                <a:latin typeface="+mj-ea"/>
              </a:rPr>
              <a:t>여러가지 면에서 </a:t>
            </a:r>
            <a:r>
              <a:rPr lang="en-US" altLang="ko-KR" sz="1100" b="1" u="sng" dirty="0" smtClean="0">
                <a:solidFill>
                  <a:srgbClr val="FF0000"/>
                </a:solidFill>
                <a:latin typeface="+mj-ea"/>
              </a:rPr>
              <a:t>augmentation</a:t>
            </a:r>
            <a:r>
              <a:rPr lang="ko-KR" altLang="en-US" sz="1100" b="1" u="sng" dirty="0" smtClean="0">
                <a:solidFill>
                  <a:srgbClr val="FF0000"/>
                </a:solidFill>
                <a:latin typeface="+mj-ea"/>
              </a:rPr>
              <a:t>으로 </a:t>
            </a:r>
            <a:r>
              <a:rPr lang="ko-KR" altLang="en-US" sz="1100" b="1" u="sng" dirty="0" err="1" smtClean="0">
                <a:solidFill>
                  <a:srgbClr val="FF0000"/>
                </a:solidFill>
                <a:latin typeface="+mj-ea"/>
              </a:rPr>
              <a:t>재학습이</a:t>
            </a:r>
            <a:r>
              <a:rPr lang="ko-KR" altLang="en-US" sz="1100" b="1" u="sng" dirty="0" smtClean="0">
                <a:solidFill>
                  <a:srgbClr val="FF0000"/>
                </a:solidFill>
                <a:latin typeface="+mj-ea"/>
              </a:rPr>
              <a:t> 적절해 보임</a:t>
            </a:r>
            <a:endParaRPr lang="ko-KR" altLang="en-US" sz="1100" b="1" u="sng" dirty="0">
              <a:solidFill>
                <a:srgbClr val="FF0000"/>
              </a:solidFill>
              <a:latin typeface="+mj-ea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91307"/>
            <a:ext cx="5752407" cy="256344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3505972"/>
            <a:ext cx="5752407" cy="266156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TextBox 11"/>
          <p:cNvSpPr txBox="1"/>
          <p:nvPr/>
        </p:nvSpPr>
        <p:spPr>
          <a:xfrm>
            <a:off x="5752407" y="3903298"/>
            <a:ext cx="3469948" cy="610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u="sng" dirty="0" smtClean="0">
                <a:latin typeface="+mj-ea"/>
              </a:rPr>
              <a:t>Color </a:t>
            </a:r>
            <a:r>
              <a:rPr lang="en-US" altLang="ko-KR" sz="1200" b="1" u="sng" dirty="0">
                <a:latin typeface="+mj-ea"/>
              </a:rPr>
              <a:t>augmentation</a:t>
            </a:r>
            <a:r>
              <a:rPr lang="ko-KR" altLang="en-US" sz="1200" b="1" u="sng" dirty="0">
                <a:latin typeface="+mj-ea"/>
              </a:rPr>
              <a:t>에 대한 효과 </a:t>
            </a:r>
            <a:r>
              <a:rPr lang="ko-KR" altLang="en-US" sz="1200" b="1" u="sng" dirty="0" smtClean="0">
                <a:latin typeface="+mj-ea"/>
              </a:rPr>
              <a:t>분석</a:t>
            </a:r>
            <a:r>
              <a:rPr lang="en-US" altLang="ko-KR" sz="1200" b="1" u="sng" dirty="0" smtClean="0">
                <a:latin typeface="+mj-ea"/>
              </a:rPr>
              <a:t>‘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u="sng" dirty="0" smtClean="0">
                <a:latin typeface="+mj-ea"/>
              </a:rPr>
              <a:t> </a:t>
            </a:r>
            <a:r>
              <a:rPr lang="en-US" altLang="ko-KR" sz="1200" b="1" u="sng" dirty="0">
                <a:latin typeface="+mj-ea"/>
              </a:rPr>
              <a:t>'</a:t>
            </a:r>
            <a:r>
              <a:rPr lang="ko-KR" altLang="en-US" sz="1200" b="1" u="sng" dirty="0">
                <a:latin typeface="+mj-ea"/>
              </a:rPr>
              <a:t>효과적인 </a:t>
            </a:r>
            <a:r>
              <a:rPr lang="en-US" altLang="ko-KR" sz="1200" b="1" u="sng" dirty="0">
                <a:latin typeface="+mj-ea"/>
              </a:rPr>
              <a:t>color augmentation </a:t>
            </a:r>
            <a:r>
              <a:rPr lang="ko-KR" altLang="en-US" sz="1200" b="1" u="sng" dirty="0">
                <a:latin typeface="+mj-ea"/>
              </a:rPr>
              <a:t>범위</a:t>
            </a:r>
            <a:r>
              <a:rPr lang="en-US" altLang="ko-KR" sz="1200" b="1" u="sng" dirty="0" smtClean="0">
                <a:latin typeface="+mj-ea"/>
              </a:rPr>
              <a:t>'</a:t>
            </a:r>
            <a:r>
              <a:rPr lang="ko-KR" altLang="en-US" sz="1200" b="1" u="sng" dirty="0" smtClean="0">
                <a:latin typeface="+mj-ea"/>
              </a:rPr>
              <a:t> 분석</a:t>
            </a:r>
            <a:endParaRPr lang="ko-KR" altLang="en-US" sz="1200" b="1" u="sng" dirty="0">
              <a:latin typeface="+mj-ea"/>
            </a:endParaRPr>
          </a:p>
        </p:txBody>
      </p:sp>
      <p:sp>
        <p:nvSpPr>
          <p:cNvPr id="10" name="아래쪽 화살표 9"/>
          <p:cNvSpPr/>
          <p:nvPr/>
        </p:nvSpPr>
        <p:spPr>
          <a:xfrm>
            <a:off x="7138245" y="3354747"/>
            <a:ext cx="418023" cy="3809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1268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7305072" y="1164911"/>
            <a:ext cx="1483909" cy="1259050"/>
          </a:xfrm>
          <a:prstGeom prst="rect">
            <a:avLst/>
          </a:prstGeom>
          <a:gradFill>
            <a:gsLst>
              <a:gs pos="5800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10800000" scaled="1"/>
          </a:gradFill>
          <a:ln w="28575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오른쪽 화살표 4"/>
          <p:cNvSpPr/>
          <p:nvPr/>
        </p:nvSpPr>
        <p:spPr>
          <a:xfrm>
            <a:off x="5372543" y="5523797"/>
            <a:ext cx="1777159" cy="345913"/>
          </a:xfrm>
          <a:prstGeom prst="rightArrow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0">
                <a:schemeClr val="bg1">
                  <a:lumMod val="50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오른쪽 화살표 5"/>
          <p:cNvSpPr/>
          <p:nvPr/>
        </p:nvSpPr>
        <p:spPr>
          <a:xfrm>
            <a:off x="5223302" y="3499521"/>
            <a:ext cx="2325623" cy="345913"/>
          </a:xfrm>
          <a:prstGeom prst="rightArrow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0">
                <a:schemeClr val="bg1">
                  <a:lumMod val="50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오른쪽 화살표 6"/>
          <p:cNvSpPr/>
          <p:nvPr/>
        </p:nvSpPr>
        <p:spPr>
          <a:xfrm>
            <a:off x="3971731" y="1657934"/>
            <a:ext cx="1741131" cy="345913"/>
          </a:xfrm>
          <a:prstGeom prst="rightArrow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0">
                <a:schemeClr val="bg1">
                  <a:lumMod val="50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2748038" y="1044928"/>
            <a:ext cx="6171518" cy="1479666"/>
          </a:xfrm>
          <a:prstGeom prst="round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2748038" y="2936243"/>
            <a:ext cx="6229707" cy="1479666"/>
          </a:xfrm>
          <a:prstGeom prst="round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2748037" y="4837015"/>
            <a:ext cx="6229708" cy="1479666"/>
          </a:xfrm>
          <a:prstGeom prst="round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2683769" y="718586"/>
            <a:ext cx="25064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1. Binary classification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639680" y="2629334"/>
            <a:ext cx="26464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2. Patch classification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617218" y="4551140"/>
            <a:ext cx="40682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3. Whole slide classification (WSC) 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6694508" y="3271500"/>
            <a:ext cx="404747" cy="573934"/>
            <a:chOff x="5450408" y="3255368"/>
            <a:chExt cx="489744" cy="694460"/>
          </a:xfrm>
        </p:grpSpPr>
        <p:sp>
          <p:nvSpPr>
            <p:cNvPr id="15" name="원통 14"/>
            <p:cNvSpPr/>
            <p:nvPr/>
          </p:nvSpPr>
          <p:spPr>
            <a:xfrm>
              <a:off x="5450409" y="3672829"/>
              <a:ext cx="489743" cy="276999"/>
            </a:xfrm>
            <a:prstGeom prst="can">
              <a:avLst/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0">
                  <a:schemeClr val="accent3">
                    <a:lumMod val="45000"/>
                    <a:lumOff val="55000"/>
                  </a:schemeClr>
                </a:gs>
                <a:gs pos="68000">
                  <a:schemeClr val="bg1"/>
                </a:gs>
              </a:gsLst>
              <a:lin ang="18900000" scaled="1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원통 15"/>
            <p:cNvSpPr/>
            <p:nvPr/>
          </p:nvSpPr>
          <p:spPr>
            <a:xfrm>
              <a:off x="5450409" y="3465305"/>
              <a:ext cx="489743" cy="276999"/>
            </a:xfrm>
            <a:prstGeom prst="can">
              <a:avLst/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0">
                  <a:schemeClr val="accent3">
                    <a:lumMod val="45000"/>
                    <a:lumOff val="55000"/>
                  </a:schemeClr>
                </a:gs>
                <a:gs pos="68000">
                  <a:schemeClr val="bg1"/>
                </a:gs>
              </a:gsLst>
              <a:lin ang="18900000" scaled="1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원통 16"/>
            <p:cNvSpPr/>
            <p:nvPr/>
          </p:nvSpPr>
          <p:spPr>
            <a:xfrm>
              <a:off x="5450408" y="3255368"/>
              <a:ext cx="489743" cy="276999"/>
            </a:xfrm>
            <a:prstGeom prst="can">
              <a:avLst/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0">
                  <a:schemeClr val="accent3">
                    <a:lumMod val="45000"/>
                    <a:lumOff val="55000"/>
                  </a:schemeClr>
                </a:gs>
                <a:gs pos="68000">
                  <a:schemeClr val="bg1"/>
                </a:gs>
              </a:gsLst>
              <a:lin ang="18900000" scaled="1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8" name="그림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2542" y="1119520"/>
            <a:ext cx="458233" cy="1130308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4115673" y="2259668"/>
            <a:ext cx="206347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Digital Pathology slides</a:t>
            </a:r>
            <a:endParaRPr lang="ko-KR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5660" y="1176974"/>
            <a:ext cx="458233" cy="1130308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5181" y="1217648"/>
            <a:ext cx="458233" cy="1130308"/>
          </a:xfrm>
          <a:prstGeom prst="rect">
            <a:avLst/>
          </a:prstGeom>
        </p:spPr>
      </p:pic>
      <p:grpSp>
        <p:nvGrpSpPr>
          <p:cNvPr id="22" name="그룹 21"/>
          <p:cNvGrpSpPr/>
          <p:nvPr/>
        </p:nvGrpSpPr>
        <p:grpSpPr>
          <a:xfrm>
            <a:off x="2814380" y="3237721"/>
            <a:ext cx="655209" cy="641250"/>
            <a:chOff x="5813733" y="2418100"/>
            <a:chExt cx="1028944" cy="998571"/>
          </a:xfrm>
        </p:grpSpPr>
        <p:sp>
          <p:nvSpPr>
            <p:cNvPr id="23" name="타원 22"/>
            <p:cNvSpPr/>
            <p:nvPr/>
          </p:nvSpPr>
          <p:spPr>
            <a:xfrm>
              <a:off x="5813733" y="2418100"/>
              <a:ext cx="1028944" cy="998571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4" name="그룹 23"/>
            <p:cNvGrpSpPr/>
            <p:nvPr/>
          </p:nvGrpSpPr>
          <p:grpSpPr>
            <a:xfrm>
              <a:off x="6000647" y="2590922"/>
              <a:ext cx="655117" cy="655116"/>
              <a:chOff x="572642" y="3447654"/>
              <a:chExt cx="1905000" cy="1904997"/>
            </a:xfrm>
            <a:effectLst/>
          </p:grpSpPr>
          <p:pic>
            <p:nvPicPr>
              <p:cNvPr id="25" name="Picture 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2642" y="3447654"/>
                <a:ext cx="1447801" cy="144780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26" name="Picture 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5042" y="3600054"/>
                <a:ext cx="1447801" cy="144780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27" name="Picture 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7442" y="3752454"/>
                <a:ext cx="1447801" cy="144780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28" name="Picture 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29842" y="3904855"/>
                <a:ext cx="1447800" cy="1447796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</p:grpSp>
      </p:grpSp>
      <p:sp>
        <p:nvSpPr>
          <p:cNvPr id="29" name="TextBox 28"/>
          <p:cNvSpPr txBox="1"/>
          <p:nvPr/>
        </p:nvSpPr>
        <p:spPr>
          <a:xfrm>
            <a:off x="2491320" y="3857811"/>
            <a:ext cx="13871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256* patches</a:t>
            </a:r>
            <a:endParaRPr lang="ko-KR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644483" y="2963850"/>
            <a:ext cx="12574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Patch classifier</a:t>
            </a:r>
            <a:endParaRPr lang="ko-KR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1" name="그룹 30"/>
          <p:cNvGrpSpPr/>
          <p:nvPr/>
        </p:nvGrpSpPr>
        <p:grpSpPr>
          <a:xfrm>
            <a:off x="7643254" y="3159629"/>
            <a:ext cx="1059277" cy="1091666"/>
            <a:chOff x="7329147" y="1556828"/>
            <a:chExt cx="1572501" cy="1715615"/>
          </a:xfrm>
        </p:grpSpPr>
        <p:pic>
          <p:nvPicPr>
            <p:cNvPr id="32" name="그림 3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329147" y="1556828"/>
              <a:ext cx="1572501" cy="1363905"/>
            </a:xfrm>
            <a:prstGeom prst="rect">
              <a:avLst/>
            </a:prstGeom>
          </p:spPr>
        </p:pic>
        <p:pic>
          <p:nvPicPr>
            <p:cNvPr id="33" name="그림 3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flipH="1">
              <a:off x="7579445" y="1844953"/>
              <a:ext cx="413798" cy="580892"/>
            </a:xfrm>
            <a:prstGeom prst="rect">
              <a:avLst/>
            </a:prstGeom>
          </p:spPr>
        </p:pic>
        <p:pic>
          <p:nvPicPr>
            <p:cNvPr id="34" name="그림 3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flipH="1">
              <a:off x="7967647" y="1844953"/>
              <a:ext cx="413798" cy="580892"/>
            </a:xfrm>
            <a:prstGeom prst="rect">
              <a:avLst/>
            </a:prstGeom>
          </p:spPr>
        </p:pic>
        <p:sp>
          <p:nvSpPr>
            <p:cNvPr id="35" name="TextBox 34"/>
            <p:cNvSpPr txBox="1"/>
            <p:nvPr/>
          </p:nvSpPr>
          <p:spPr>
            <a:xfrm>
              <a:off x="7755690" y="2861308"/>
              <a:ext cx="897160" cy="4111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GUI</a:t>
              </a:r>
              <a:endParaRPr lang="ko-KR" altLang="en-US" sz="1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7C1177F3-150A-4EBB-890B-30F9FE69F0EC}"/>
              </a:ext>
            </a:extLst>
          </p:cNvPr>
          <p:cNvSpPr txBox="1"/>
          <p:nvPr/>
        </p:nvSpPr>
        <p:spPr>
          <a:xfrm>
            <a:off x="3173941" y="2113605"/>
            <a:ext cx="10276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Slide Scanner</a:t>
            </a:r>
            <a:endParaRPr lang="ko-KR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7" name="Picture 2" descr="Pannoramic 250 Flash III - 3DHISTECH Ltd.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70" t="3001" r="24361" b="3952"/>
          <a:stretch/>
        </p:blipFill>
        <p:spPr bwMode="auto">
          <a:xfrm>
            <a:off x="3296100" y="1483095"/>
            <a:ext cx="642258" cy="603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그림 3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94145" y="1184960"/>
            <a:ext cx="1056632" cy="233845"/>
          </a:xfrm>
          <a:prstGeom prst="rect">
            <a:avLst/>
          </a:prstGeom>
        </p:spPr>
      </p:pic>
      <p:cxnSp>
        <p:nvCxnSpPr>
          <p:cNvPr id="39" name="꺾인 연결선 38"/>
          <p:cNvCxnSpPr>
            <a:stCxn id="85" idx="2"/>
            <a:endCxn id="23" idx="0"/>
          </p:cNvCxnSpPr>
          <p:nvPr/>
        </p:nvCxnSpPr>
        <p:spPr>
          <a:xfrm rot="5400000">
            <a:off x="4135962" y="1333216"/>
            <a:ext cx="910529" cy="2898481"/>
          </a:xfrm>
          <a:prstGeom prst="bentConnector3">
            <a:avLst>
              <a:gd name="adj1" fmla="val 64607"/>
            </a:avLst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6291450" y="3862251"/>
            <a:ext cx="12574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Database</a:t>
            </a:r>
            <a:endParaRPr lang="ko-KR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1" name="꺾인 연결선 40"/>
          <p:cNvCxnSpPr>
            <a:stCxn id="40" idx="2"/>
            <a:endCxn id="55" idx="0"/>
          </p:cNvCxnSpPr>
          <p:nvPr/>
        </p:nvCxnSpPr>
        <p:spPr>
          <a:xfrm rot="5400000">
            <a:off x="4744371" y="2923550"/>
            <a:ext cx="975506" cy="3376129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/>
          <p:cNvSpPr/>
          <p:nvPr/>
        </p:nvSpPr>
        <p:spPr>
          <a:xfrm>
            <a:off x="3699240" y="5246264"/>
            <a:ext cx="2117508" cy="914948"/>
          </a:xfrm>
          <a:prstGeom prst="rect">
            <a:avLst/>
          </a:prstGeom>
          <a:gradFill flip="none" rotWithShape="1">
            <a:gsLst>
              <a:gs pos="5800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10800000" scaled="1"/>
            <a:tileRect/>
          </a:gradFill>
          <a:ln w="28575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/>
          <p:cNvSpPr txBox="1"/>
          <p:nvPr/>
        </p:nvSpPr>
        <p:spPr>
          <a:xfrm>
            <a:off x="2780447" y="5734294"/>
            <a:ext cx="97162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Whole slide </a:t>
            </a:r>
          </a:p>
          <a:p>
            <a:pPr algn="r"/>
            <a:r>
              <a:rPr lang="en-US" altLang="ko-KR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classifier</a:t>
            </a:r>
            <a:endParaRPr lang="ko-KR" alt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7288829" y="5170300"/>
            <a:ext cx="1388808" cy="962904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8346404" y="5270601"/>
            <a:ext cx="284526" cy="701832"/>
          </a:xfrm>
          <a:prstGeom prst="rect">
            <a:avLst/>
          </a:prstGeom>
        </p:spPr>
      </p:pic>
      <p:pic>
        <p:nvPicPr>
          <p:cNvPr id="46" name="그림 45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8030630" y="5270601"/>
            <a:ext cx="284526" cy="701832"/>
          </a:xfrm>
          <a:prstGeom prst="rect">
            <a:avLst/>
          </a:prstGeom>
        </p:spPr>
      </p:pic>
      <p:pic>
        <p:nvPicPr>
          <p:cNvPr id="47" name="그림 46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7717217" y="5270601"/>
            <a:ext cx="284526" cy="701832"/>
          </a:xfrm>
          <a:prstGeom prst="rect">
            <a:avLst/>
          </a:prstGeom>
        </p:spPr>
      </p:pic>
      <p:pic>
        <p:nvPicPr>
          <p:cNvPr id="48" name="그림 4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5984" y="5270469"/>
            <a:ext cx="284526" cy="701832"/>
          </a:xfrm>
          <a:prstGeom prst="rect">
            <a:avLst/>
          </a:prstGeom>
        </p:spPr>
      </p:pic>
      <p:cxnSp>
        <p:nvCxnSpPr>
          <p:cNvPr id="49" name="꺾인 연결선 48"/>
          <p:cNvCxnSpPr>
            <a:stCxn id="44" idx="0"/>
            <a:endCxn id="40" idx="2"/>
          </p:cNvCxnSpPr>
          <p:nvPr/>
        </p:nvCxnSpPr>
        <p:spPr>
          <a:xfrm rot="16200000" flipV="1">
            <a:off x="6928492" y="4115558"/>
            <a:ext cx="1046439" cy="1063045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8032491" y="5897699"/>
            <a:ext cx="3115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endParaRPr lang="ko-KR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7713659" y="5903877"/>
            <a:ext cx="3115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endParaRPr lang="ko-KR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7390206" y="5903877"/>
            <a:ext cx="3115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endParaRPr lang="ko-KR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8335796" y="5903877"/>
            <a:ext cx="3115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endParaRPr lang="ko-KR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4" name="그룹 53"/>
          <p:cNvGrpSpPr/>
          <p:nvPr/>
        </p:nvGrpSpPr>
        <p:grpSpPr>
          <a:xfrm>
            <a:off x="3216454" y="5099367"/>
            <a:ext cx="655209" cy="641250"/>
            <a:chOff x="1066780" y="5164014"/>
            <a:chExt cx="655209" cy="641250"/>
          </a:xfrm>
        </p:grpSpPr>
        <p:sp>
          <p:nvSpPr>
            <p:cNvPr id="55" name="타원 54"/>
            <p:cNvSpPr/>
            <p:nvPr/>
          </p:nvSpPr>
          <p:spPr>
            <a:xfrm>
              <a:off x="1066780" y="5164014"/>
              <a:ext cx="655209" cy="64125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6" name="그림 55"/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1154626" y="5306444"/>
              <a:ext cx="132733" cy="327409"/>
            </a:xfrm>
            <a:prstGeom prst="rect">
              <a:avLst/>
            </a:prstGeom>
          </p:spPr>
        </p:pic>
        <p:pic>
          <p:nvPicPr>
            <p:cNvPr id="57" name="그림 56"/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1193535" y="5366834"/>
              <a:ext cx="132733" cy="327409"/>
            </a:xfrm>
            <a:prstGeom prst="rect">
              <a:avLst/>
            </a:prstGeom>
          </p:spPr>
        </p:pic>
        <p:pic>
          <p:nvPicPr>
            <p:cNvPr id="58" name="그림 57"/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accent3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1242472" y="5406823"/>
              <a:ext cx="132733" cy="327409"/>
            </a:xfrm>
            <a:prstGeom prst="rect">
              <a:avLst/>
            </a:prstGeom>
          </p:spPr>
        </p:pic>
        <p:pic>
          <p:nvPicPr>
            <p:cNvPr id="59" name="그림 5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10921" y="5459979"/>
              <a:ext cx="132733" cy="327409"/>
            </a:xfrm>
            <a:prstGeom prst="rect">
              <a:avLst/>
            </a:prstGeom>
          </p:spPr>
        </p:pic>
        <p:pic>
          <p:nvPicPr>
            <p:cNvPr id="60" name="그림 59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359174" y="5234947"/>
              <a:ext cx="278937" cy="274568"/>
            </a:xfrm>
            <a:prstGeom prst="ellipse">
              <a:avLst/>
            </a:prstGeom>
            <a:ln>
              <a:solidFill>
                <a:srgbClr val="00B050"/>
              </a:solidFill>
            </a:ln>
          </p:spPr>
        </p:pic>
        <p:pic>
          <p:nvPicPr>
            <p:cNvPr id="61" name="그림 60"/>
            <p:cNvPicPr>
              <a:picLocks noChangeAspect="1"/>
            </p:cNvPicPr>
            <p:nvPr/>
          </p:nvPicPr>
          <p:blipFill>
            <a:blip r:embed="rId9">
              <a:duotone>
                <a:schemeClr val="accent1">
                  <a:shade val="45000"/>
                  <a:satMod val="135000"/>
                </a:schemeClr>
                <a:prstClr val="white"/>
              </a:duotone>
              <a:extLst/>
            </a:blip>
            <a:stretch>
              <a:fillRect/>
            </a:stretch>
          </p:blipFill>
          <p:spPr>
            <a:xfrm>
              <a:off x="1259901" y="5223310"/>
              <a:ext cx="162752" cy="103183"/>
            </a:xfrm>
            <a:prstGeom prst="rect">
              <a:avLst/>
            </a:prstGeom>
          </p:spPr>
        </p:pic>
        <p:pic>
          <p:nvPicPr>
            <p:cNvPr id="62" name="그림 61"/>
            <p:cNvPicPr>
              <a:picLocks noChangeAspect="1"/>
            </p:cNvPicPr>
            <p:nvPr/>
          </p:nvPicPr>
          <p:blipFill>
            <a:blip r:embed="rId9">
              <a:duotone>
                <a:schemeClr val="accent1">
                  <a:shade val="45000"/>
                  <a:satMod val="135000"/>
                </a:schemeClr>
                <a:prstClr val="white"/>
              </a:duotone>
              <a:extLst/>
            </a:blip>
            <a:stretch>
              <a:fillRect/>
            </a:stretch>
          </p:blipFill>
          <p:spPr>
            <a:xfrm rot="10800000">
              <a:off x="1459506" y="5538182"/>
              <a:ext cx="162752" cy="103183"/>
            </a:xfrm>
            <a:prstGeom prst="rect">
              <a:avLst/>
            </a:prstGeom>
          </p:spPr>
        </p:pic>
      </p:grpSp>
      <p:sp>
        <p:nvSpPr>
          <p:cNvPr id="63" name="직사각형 62"/>
          <p:cNvSpPr/>
          <p:nvPr/>
        </p:nvSpPr>
        <p:spPr>
          <a:xfrm>
            <a:off x="4304378" y="3215985"/>
            <a:ext cx="2189985" cy="1094720"/>
          </a:xfrm>
          <a:prstGeom prst="rect">
            <a:avLst/>
          </a:prstGeom>
          <a:gradFill>
            <a:gsLst>
              <a:gs pos="5800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10800000" scaled="1"/>
          </a:gradFill>
          <a:ln w="28575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4" name="Picture 35" descr="File:Icons8 flat folder.svg - Wikimedia Commons"/>
          <p:cNvPicPr>
            <a:picLocks noChangeAspect="1"/>
          </p:cNvPicPr>
          <p:nvPr/>
        </p:nvPicPr>
        <p:blipFill>
          <a:blip r:embed="rId10" cstate="print">
            <a:duotone>
              <a:prstClr val="black"/>
              <a:srgbClr val="C000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3865" y="3965151"/>
            <a:ext cx="332456" cy="3324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5" name="Picture 35" descr="File:Icons8 flat folder.svg - Wikimedia Commons"/>
          <p:cNvPicPr>
            <a:picLocks noChangeAspect="1"/>
          </p:cNvPicPr>
          <p:nvPr/>
        </p:nvPicPr>
        <p:blipFill>
          <a:blip r:embed="rId10" cstate="print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5973" y="3460104"/>
            <a:ext cx="332456" cy="3324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6" name="Picture 35" descr="File:Icons8 flat folder.svg - Wikimedia Commons"/>
          <p:cNvPicPr>
            <a:picLocks noChangeAspect="1"/>
          </p:cNvPicPr>
          <p:nvPr/>
        </p:nvPicPr>
        <p:blipFill>
          <a:blip r:embed="rId10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3865" y="3714533"/>
            <a:ext cx="332456" cy="3324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7" name="직사각형 66"/>
          <p:cNvSpPr/>
          <p:nvPr/>
        </p:nvSpPr>
        <p:spPr>
          <a:xfrm>
            <a:off x="4694844" y="3535080"/>
            <a:ext cx="91698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Uncategorized</a:t>
            </a:r>
            <a:endParaRPr lang="ko-KR" altLang="en-US" sz="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4691188" y="3773525"/>
            <a:ext cx="715260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Dysplasia</a:t>
            </a:r>
            <a:endParaRPr lang="ko-KR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4681918" y="4039654"/>
            <a:ext cx="722422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Malignant</a:t>
            </a:r>
            <a:endParaRPr lang="ko-KR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0" name="Picture 35" descr="File:Icons8 flat folder.svg - Wikimedia Commons"/>
          <p:cNvPicPr>
            <a:picLocks noChangeAspect="1"/>
          </p:cNvPicPr>
          <p:nvPr/>
        </p:nvPicPr>
        <p:blipFill>
          <a:blip r:embed="rId10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6502" y="3197472"/>
            <a:ext cx="332456" cy="3324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71" name="꺾인 연결선 70"/>
          <p:cNvCxnSpPr>
            <a:stCxn id="76" idx="6"/>
            <a:endCxn id="70" idx="1"/>
          </p:cNvCxnSpPr>
          <p:nvPr/>
        </p:nvCxnSpPr>
        <p:spPr>
          <a:xfrm flipV="1">
            <a:off x="4384678" y="3363700"/>
            <a:ext cx="311824" cy="189199"/>
          </a:xfrm>
          <a:prstGeom prst="bentConnector3">
            <a:avLst>
              <a:gd name="adj1" fmla="val 50000"/>
            </a:avLst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꺾인 연결선 71"/>
          <p:cNvCxnSpPr/>
          <p:nvPr/>
        </p:nvCxnSpPr>
        <p:spPr>
          <a:xfrm>
            <a:off x="4385657" y="3388619"/>
            <a:ext cx="328283" cy="150101"/>
          </a:xfrm>
          <a:prstGeom prst="bentConnector3">
            <a:avLst>
              <a:gd name="adj1" fmla="val 46132"/>
            </a:avLst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꺾인 연결선 72"/>
          <p:cNvCxnSpPr>
            <a:stCxn id="76" idx="6"/>
            <a:endCxn id="66" idx="1"/>
          </p:cNvCxnSpPr>
          <p:nvPr/>
        </p:nvCxnSpPr>
        <p:spPr>
          <a:xfrm>
            <a:off x="4384678" y="3552899"/>
            <a:ext cx="309187" cy="327862"/>
          </a:xfrm>
          <a:prstGeom prst="bentConnector3">
            <a:avLst>
              <a:gd name="adj1" fmla="val 50000"/>
            </a:avLst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꺾인 연결선 73"/>
          <p:cNvCxnSpPr>
            <a:stCxn id="76" idx="6"/>
            <a:endCxn id="64" idx="1"/>
          </p:cNvCxnSpPr>
          <p:nvPr/>
        </p:nvCxnSpPr>
        <p:spPr>
          <a:xfrm>
            <a:off x="4384678" y="3552899"/>
            <a:ext cx="309187" cy="578480"/>
          </a:xfrm>
          <a:prstGeom prst="bentConnector3">
            <a:avLst>
              <a:gd name="adj1" fmla="val 50000"/>
            </a:avLst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직사각형 74"/>
          <p:cNvSpPr/>
          <p:nvPr/>
        </p:nvSpPr>
        <p:spPr>
          <a:xfrm>
            <a:off x="4703785" y="3282614"/>
            <a:ext cx="70055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Normal</a:t>
            </a:r>
            <a:endParaRPr lang="ko-KR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6" name="타원 75"/>
          <p:cNvSpPr/>
          <p:nvPr/>
        </p:nvSpPr>
        <p:spPr>
          <a:xfrm>
            <a:off x="3729469" y="3232274"/>
            <a:ext cx="655209" cy="64125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7" name="그룹 76"/>
          <p:cNvGrpSpPr/>
          <p:nvPr/>
        </p:nvGrpSpPr>
        <p:grpSpPr>
          <a:xfrm>
            <a:off x="3949441" y="3399995"/>
            <a:ext cx="344764" cy="347681"/>
            <a:chOff x="572642" y="3447654"/>
            <a:chExt cx="1905000" cy="1904997"/>
          </a:xfrm>
          <a:effectLst/>
        </p:grpSpPr>
        <p:pic>
          <p:nvPicPr>
            <p:cNvPr id="78" name="Picture 8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2642" y="3447654"/>
              <a:ext cx="1447801" cy="144780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79" name="Picture 8"/>
            <p:cNvPicPr>
              <a:picLocks noChangeAspect="1"/>
            </p:cNvPicPr>
            <p:nvPr/>
          </p:nvPicPr>
          <p:blipFill>
            <a:blip r:embed="rId11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5042" y="3600054"/>
              <a:ext cx="1447801" cy="144780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80" name="Picture 8"/>
            <p:cNvPicPr>
              <a:picLocks noChangeAspect="1"/>
            </p:cNvPicPr>
            <p:nvPr/>
          </p:nvPicPr>
          <p:blipFill>
            <a:blip r:embed="rId11" cstate="print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7442" y="3752454"/>
              <a:ext cx="1447801" cy="144780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81" name="Picture 8"/>
            <p:cNvPicPr>
              <a:picLocks noChangeAspect="1"/>
            </p:cNvPicPr>
            <p:nvPr/>
          </p:nvPicPr>
          <p:blipFill>
            <a:blip r:embed="rId11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9842" y="3904855"/>
              <a:ext cx="1447800" cy="144779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pic>
        <p:nvPicPr>
          <p:cNvPr id="82" name="그림 8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82837" y="3318500"/>
            <a:ext cx="337514" cy="332228"/>
          </a:xfrm>
          <a:prstGeom prst="ellipse">
            <a:avLst/>
          </a:prstGeom>
          <a:ln>
            <a:solidFill>
              <a:srgbClr val="00B050"/>
            </a:solidFill>
          </a:ln>
        </p:spPr>
      </p:pic>
      <p:sp>
        <p:nvSpPr>
          <p:cNvPr id="83" name="타원 82"/>
          <p:cNvSpPr/>
          <p:nvPr/>
        </p:nvSpPr>
        <p:spPr>
          <a:xfrm>
            <a:off x="5712862" y="1445562"/>
            <a:ext cx="655209" cy="64125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4" name="그림 8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833684" y="1532126"/>
            <a:ext cx="436355" cy="467249"/>
          </a:xfrm>
          <a:prstGeom prst="rect">
            <a:avLst/>
          </a:prstGeom>
        </p:spPr>
      </p:pic>
      <p:sp>
        <p:nvSpPr>
          <p:cNvPr id="85" name="TextBox 84"/>
          <p:cNvSpPr txBox="1"/>
          <p:nvPr/>
        </p:nvSpPr>
        <p:spPr>
          <a:xfrm>
            <a:off x="5346875" y="2065582"/>
            <a:ext cx="13871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Patch-maker</a:t>
            </a:r>
            <a:endParaRPr lang="ko-KR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B3027ACF-BBFE-4B73-9120-70BC6340405A}"/>
              </a:ext>
            </a:extLst>
          </p:cNvPr>
          <p:cNvGrpSpPr/>
          <p:nvPr/>
        </p:nvGrpSpPr>
        <p:grpSpPr>
          <a:xfrm>
            <a:off x="3786121" y="5264721"/>
            <a:ext cx="1070791" cy="878559"/>
            <a:chOff x="5943796" y="2779089"/>
            <a:chExt cx="2735123" cy="2359603"/>
          </a:xfrm>
        </p:grpSpPr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91D8F467-5985-48FB-B13A-7AB74E0A8034}"/>
                </a:ext>
              </a:extLst>
            </p:cNvPr>
            <p:cNvGrpSpPr/>
            <p:nvPr/>
          </p:nvGrpSpPr>
          <p:grpSpPr>
            <a:xfrm>
              <a:off x="5943796" y="2779089"/>
              <a:ext cx="2735123" cy="2359603"/>
              <a:chOff x="4841029" y="4267225"/>
              <a:chExt cx="1985396" cy="1372191"/>
            </a:xfrm>
          </p:grpSpPr>
          <p:pic>
            <p:nvPicPr>
              <p:cNvPr id="89" name="그림 88">
                <a:extLst>
                  <a:ext uri="{FF2B5EF4-FFF2-40B4-BE49-F238E27FC236}">
                    <a16:creationId xmlns:a16="http://schemas.microsoft.com/office/drawing/2014/main" id="{27B6194F-1B9E-48A5-B7C9-9BE34F7198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168778" y="4267225"/>
                <a:ext cx="1657647" cy="1372191"/>
              </a:xfrm>
              <a:prstGeom prst="rect">
                <a:avLst/>
              </a:prstGeom>
            </p:spPr>
          </p:pic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EA3AE661-3B82-438B-BDC6-08A2D6BD7151}"/>
                  </a:ext>
                </a:extLst>
              </p:cNvPr>
              <p:cNvSpPr txBox="1"/>
              <p:nvPr/>
            </p:nvSpPr>
            <p:spPr>
              <a:xfrm rot="19244874">
                <a:off x="4841029" y="4309252"/>
                <a:ext cx="1100583" cy="2437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300" dirty="0"/>
                  <a:t>3</a:t>
                </a:r>
              </a:p>
            </p:txBody>
          </p:sp>
        </p:grpSp>
        <p:pic>
          <p:nvPicPr>
            <p:cNvPr id="88" name="그림 87">
              <a:extLst>
                <a:ext uri="{FF2B5EF4-FFF2-40B4-BE49-F238E27FC236}">
                  <a16:creationId xmlns:a16="http://schemas.microsoft.com/office/drawing/2014/main" id="{CD67BB01-268D-4824-8253-3BE68C8C33C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/>
            <a:srcRect l="3809" t="1990" r="2760"/>
            <a:stretch/>
          </p:blipFill>
          <p:spPr>
            <a:xfrm>
              <a:off x="6583732" y="3433763"/>
              <a:ext cx="1435134" cy="1621119"/>
            </a:xfrm>
            <a:prstGeom prst="rect">
              <a:avLst/>
            </a:prstGeom>
          </p:spPr>
        </p:pic>
      </p:grpSp>
      <p:sp>
        <p:nvSpPr>
          <p:cNvPr id="91" name="TextBox 90"/>
          <p:cNvSpPr txBox="1"/>
          <p:nvPr/>
        </p:nvSpPr>
        <p:spPr>
          <a:xfrm>
            <a:off x="4781811" y="5377535"/>
            <a:ext cx="12177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Feature-</a:t>
            </a:r>
          </a:p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cube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92" name="그룹 91"/>
          <p:cNvGrpSpPr/>
          <p:nvPr/>
        </p:nvGrpSpPr>
        <p:grpSpPr>
          <a:xfrm>
            <a:off x="6684120" y="1363134"/>
            <a:ext cx="837762" cy="805232"/>
            <a:chOff x="5813733" y="2418100"/>
            <a:chExt cx="1028944" cy="998571"/>
          </a:xfrm>
        </p:grpSpPr>
        <p:sp>
          <p:nvSpPr>
            <p:cNvPr id="93" name="타원 92"/>
            <p:cNvSpPr/>
            <p:nvPr/>
          </p:nvSpPr>
          <p:spPr>
            <a:xfrm>
              <a:off x="5813733" y="2418100"/>
              <a:ext cx="1028944" cy="998571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94" name="그룹 93"/>
            <p:cNvGrpSpPr/>
            <p:nvPr/>
          </p:nvGrpSpPr>
          <p:grpSpPr>
            <a:xfrm>
              <a:off x="6000647" y="2590922"/>
              <a:ext cx="655117" cy="655116"/>
              <a:chOff x="572642" y="3447654"/>
              <a:chExt cx="1905000" cy="1904997"/>
            </a:xfrm>
            <a:effectLst/>
          </p:grpSpPr>
          <p:pic>
            <p:nvPicPr>
              <p:cNvPr id="95" name="Picture 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2642" y="3447654"/>
                <a:ext cx="1447801" cy="144780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96" name="Picture 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5042" y="3600054"/>
                <a:ext cx="1447801" cy="144780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97" name="Picture 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7442" y="3752454"/>
                <a:ext cx="1447801" cy="144780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98" name="Picture 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29842" y="3904855"/>
                <a:ext cx="1447800" cy="1447796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</p:grpSp>
      </p:grpSp>
      <p:cxnSp>
        <p:nvCxnSpPr>
          <p:cNvPr id="99" name="꺾인 연결선 98"/>
          <p:cNvCxnSpPr>
            <a:stCxn id="83" idx="6"/>
            <a:endCxn id="93" idx="2"/>
          </p:cNvCxnSpPr>
          <p:nvPr/>
        </p:nvCxnSpPr>
        <p:spPr>
          <a:xfrm flipV="1">
            <a:off x="6368071" y="1765750"/>
            <a:ext cx="316049" cy="437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/>
          <p:cNvSpPr txBox="1"/>
          <p:nvPr/>
        </p:nvSpPr>
        <p:spPr>
          <a:xfrm>
            <a:off x="6374338" y="2148321"/>
            <a:ext cx="13871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256* </a:t>
            </a:r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patches</a:t>
            </a:r>
            <a:endParaRPr lang="ko-KR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1" name="Picture 35" descr="File:Icons8 flat folder.svg - Wikimedia Commons"/>
          <p:cNvPicPr>
            <a:picLocks noChangeAspect="1"/>
          </p:cNvPicPr>
          <p:nvPr/>
        </p:nvPicPr>
        <p:blipFill>
          <a:blip r:embed="rId10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7476" y="1914336"/>
            <a:ext cx="332456" cy="3324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2" name="Picture 35" descr="File:Icons8 flat folder.svg - Wikimedia Commons"/>
          <p:cNvPicPr>
            <a:picLocks noChangeAspect="1"/>
          </p:cNvPicPr>
          <p:nvPr/>
        </p:nvPicPr>
        <p:blipFill>
          <a:blip r:embed="rId10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2551" y="1279334"/>
            <a:ext cx="332456" cy="3324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3" name="직사각형 102"/>
          <p:cNvSpPr/>
          <p:nvPr/>
        </p:nvSpPr>
        <p:spPr>
          <a:xfrm>
            <a:off x="7809511" y="1986590"/>
            <a:ext cx="722422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>
                <a:latin typeface="Times New Roman" panose="02020603050405020304" pitchFamily="18" charset="0"/>
                <a:cs typeface="Times New Roman" panose="02020603050405020304" pitchFamily="18" charset="0"/>
              </a:rPr>
              <a:t>Abnrmal</a:t>
            </a:r>
            <a:endParaRPr lang="ko-KR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4" name="직사각형 103"/>
          <p:cNvSpPr/>
          <p:nvPr/>
        </p:nvSpPr>
        <p:spPr>
          <a:xfrm>
            <a:off x="7831664" y="1376669"/>
            <a:ext cx="70055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Normal</a:t>
            </a:r>
            <a:endParaRPr lang="ko-KR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5" name="꺾인 연결선 104"/>
          <p:cNvCxnSpPr>
            <a:stCxn id="93" idx="6"/>
            <a:endCxn id="102" idx="1"/>
          </p:cNvCxnSpPr>
          <p:nvPr/>
        </p:nvCxnSpPr>
        <p:spPr>
          <a:xfrm flipV="1">
            <a:off x="7521882" y="1445562"/>
            <a:ext cx="230669" cy="320188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꺾인 연결선 105"/>
          <p:cNvCxnSpPr>
            <a:stCxn id="93" idx="6"/>
            <a:endCxn id="101" idx="1"/>
          </p:cNvCxnSpPr>
          <p:nvPr/>
        </p:nvCxnSpPr>
        <p:spPr>
          <a:xfrm>
            <a:off x="7521882" y="1765750"/>
            <a:ext cx="225594" cy="314814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꺾인 연결선 106"/>
          <p:cNvCxnSpPr>
            <a:stCxn id="104" idx="3"/>
            <a:endCxn id="32" idx="0"/>
          </p:cNvCxnSpPr>
          <p:nvPr/>
        </p:nvCxnSpPr>
        <p:spPr>
          <a:xfrm flipH="1">
            <a:off x="8172893" y="1499780"/>
            <a:ext cx="359325" cy="1659849"/>
          </a:xfrm>
          <a:prstGeom prst="bentConnector4">
            <a:avLst>
              <a:gd name="adj1" fmla="val -63619"/>
              <a:gd name="adj2" fmla="val 53708"/>
            </a:avLst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꺾인 연결선 107"/>
          <p:cNvCxnSpPr>
            <a:stCxn id="101" idx="2"/>
          </p:cNvCxnSpPr>
          <p:nvPr/>
        </p:nvCxnSpPr>
        <p:spPr>
          <a:xfrm rot="5400000">
            <a:off x="6629762" y="1620742"/>
            <a:ext cx="657893" cy="1909993"/>
          </a:xfrm>
          <a:prstGeom prst="bentConnector2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TextBox 108"/>
          <p:cNvSpPr txBox="1"/>
          <p:nvPr/>
        </p:nvSpPr>
        <p:spPr>
          <a:xfrm>
            <a:off x="5685812" y="3245122"/>
            <a:ext cx="12177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LossDiff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10" name="그룹 109"/>
          <p:cNvGrpSpPr/>
          <p:nvPr/>
        </p:nvGrpSpPr>
        <p:grpSpPr>
          <a:xfrm>
            <a:off x="5766152" y="3592484"/>
            <a:ext cx="170884" cy="242315"/>
            <a:chOff x="5450408" y="3255368"/>
            <a:chExt cx="489744" cy="694460"/>
          </a:xfr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2">
                  <a:lumMod val="20000"/>
                  <a:lumOff val="80000"/>
                </a:schemeClr>
              </a:gs>
            </a:gsLst>
            <a:lin ang="5400000" scaled="1"/>
          </a:gradFill>
        </p:grpSpPr>
        <p:sp>
          <p:nvSpPr>
            <p:cNvPr id="111" name="원통 110"/>
            <p:cNvSpPr/>
            <p:nvPr/>
          </p:nvSpPr>
          <p:spPr>
            <a:xfrm>
              <a:off x="5450409" y="3672829"/>
              <a:ext cx="489743" cy="276999"/>
            </a:xfrm>
            <a:prstGeom prst="ca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" name="원통 111"/>
            <p:cNvSpPr/>
            <p:nvPr/>
          </p:nvSpPr>
          <p:spPr>
            <a:xfrm>
              <a:off x="5450409" y="3465305"/>
              <a:ext cx="489743" cy="276999"/>
            </a:xfrm>
            <a:prstGeom prst="ca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" name="원통 112"/>
            <p:cNvSpPr/>
            <p:nvPr/>
          </p:nvSpPr>
          <p:spPr>
            <a:xfrm>
              <a:off x="5450408" y="3255368"/>
              <a:ext cx="489743" cy="276999"/>
            </a:xfrm>
            <a:prstGeom prst="ca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14" name="그룹 113"/>
          <p:cNvGrpSpPr/>
          <p:nvPr/>
        </p:nvGrpSpPr>
        <p:grpSpPr>
          <a:xfrm>
            <a:off x="6124049" y="3992591"/>
            <a:ext cx="170884" cy="242315"/>
            <a:chOff x="5450408" y="3255368"/>
            <a:chExt cx="489744" cy="694460"/>
          </a:xfr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6">
                  <a:lumMod val="40000"/>
                  <a:lumOff val="60000"/>
                </a:schemeClr>
              </a:gs>
            </a:gsLst>
            <a:lin ang="5400000" scaled="1"/>
          </a:gradFill>
        </p:grpSpPr>
        <p:sp>
          <p:nvSpPr>
            <p:cNvPr id="115" name="원통 114"/>
            <p:cNvSpPr/>
            <p:nvPr/>
          </p:nvSpPr>
          <p:spPr>
            <a:xfrm>
              <a:off x="5450409" y="3672829"/>
              <a:ext cx="489743" cy="276999"/>
            </a:xfrm>
            <a:prstGeom prst="ca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6" name="원통 115"/>
            <p:cNvSpPr/>
            <p:nvPr/>
          </p:nvSpPr>
          <p:spPr>
            <a:xfrm>
              <a:off x="5450409" y="3465305"/>
              <a:ext cx="489743" cy="276999"/>
            </a:xfrm>
            <a:prstGeom prst="ca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7" name="원통 116"/>
            <p:cNvSpPr/>
            <p:nvPr/>
          </p:nvSpPr>
          <p:spPr>
            <a:xfrm>
              <a:off x="5450408" y="3255368"/>
              <a:ext cx="489743" cy="276999"/>
            </a:xfrm>
            <a:prstGeom prst="ca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8" name="오른쪽으로 구부러진 화살표 117"/>
          <p:cNvSpPr/>
          <p:nvPr/>
        </p:nvSpPr>
        <p:spPr>
          <a:xfrm rot="19063509">
            <a:off x="5749769" y="3896218"/>
            <a:ext cx="267487" cy="352793"/>
          </a:xfrm>
          <a:prstGeom prst="curved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19" name="그룹 118"/>
          <p:cNvGrpSpPr/>
          <p:nvPr/>
        </p:nvGrpSpPr>
        <p:grpSpPr>
          <a:xfrm>
            <a:off x="5611830" y="4004512"/>
            <a:ext cx="259026" cy="237471"/>
            <a:chOff x="572642" y="3447654"/>
            <a:chExt cx="1905000" cy="1904997"/>
          </a:xfrm>
          <a:effectLst/>
        </p:grpSpPr>
        <p:pic>
          <p:nvPicPr>
            <p:cNvPr id="120" name="Picture 8"/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2642" y="3447654"/>
              <a:ext cx="1447801" cy="144780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21" name="Picture 8"/>
            <p:cNvPicPr>
              <a:picLocks noChangeAspect="1"/>
            </p:cNvPicPr>
            <p:nvPr/>
          </p:nvPicPr>
          <p:blipFill>
            <a:blip r:embed="rId15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5042" y="3600054"/>
              <a:ext cx="1447801" cy="144780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22" name="Picture 8"/>
            <p:cNvPicPr>
              <a:picLocks noChangeAspect="1"/>
            </p:cNvPicPr>
            <p:nvPr/>
          </p:nvPicPr>
          <p:blipFill>
            <a:blip r:embed="rId15" cstate="print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7442" y="3752454"/>
              <a:ext cx="1447801" cy="144780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23" name="Picture 8"/>
            <p:cNvPicPr>
              <a:picLocks noChangeAspect="1"/>
            </p:cNvPicPr>
            <p:nvPr/>
          </p:nvPicPr>
          <p:blipFill>
            <a:blip r:embed="rId15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9842" y="3904855"/>
              <a:ext cx="1447800" cy="144779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124" name="오른쪽으로 구부러진 화살표 123"/>
          <p:cNvSpPr/>
          <p:nvPr/>
        </p:nvSpPr>
        <p:spPr>
          <a:xfrm rot="7865545">
            <a:off x="6039762" y="3579327"/>
            <a:ext cx="267487" cy="352793"/>
          </a:xfrm>
          <a:prstGeom prst="curved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25" name="그룹 124"/>
          <p:cNvGrpSpPr/>
          <p:nvPr/>
        </p:nvGrpSpPr>
        <p:grpSpPr>
          <a:xfrm>
            <a:off x="6192175" y="3579441"/>
            <a:ext cx="214478" cy="220902"/>
            <a:chOff x="4475812" y="3935257"/>
            <a:chExt cx="259519" cy="267291"/>
          </a:xfrm>
        </p:grpSpPr>
        <p:pic>
          <p:nvPicPr>
            <p:cNvPr id="126" name="Picture 8"/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75812" y="3935257"/>
              <a:ext cx="178964" cy="18047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27" name="Picture 8"/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13739" y="3982792"/>
              <a:ext cx="178964" cy="18047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28" name="Picture 8"/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56367" y="4022071"/>
              <a:ext cx="178964" cy="18047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129" name="TextBox 128"/>
          <p:cNvSpPr txBox="1"/>
          <p:nvPr/>
        </p:nvSpPr>
        <p:spPr>
          <a:xfrm>
            <a:off x="8021090" y="1109897"/>
            <a:ext cx="10379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latin typeface="Times New Roman" panose="02020603050405020304" pitchFamily="18" charset="0"/>
                <a:cs typeface="Times New Roman" panose="02020603050405020304" pitchFamily="18" charset="0"/>
              </a:rPr>
              <a:t>mixpatch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4" name="모서리가 둥근 직사각형 133"/>
          <p:cNvSpPr/>
          <p:nvPr/>
        </p:nvSpPr>
        <p:spPr>
          <a:xfrm>
            <a:off x="189774" y="1044927"/>
            <a:ext cx="2330966" cy="5271753"/>
          </a:xfrm>
          <a:prstGeom prst="round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5" name="TextBox 134"/>
          <p:cNvSpPr txBox="1"/>
          <p:nvPr/>
        </p:nvSpPr>
        <p:spPr>
          <a:xfrm>
            <a:off x="110767" y="717864"/>
            <a:ext cx="25064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</a:t>
            </a:r>
            <a:r>
              <a:rPr lang="en-US" altLang="ko-K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 Preprocessing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6" name="그림 13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897" y="1217648"/>
            <a:ext cx="1013761" cy="2500610"/>
          </a:xfrm>
          <a:prstGeom prst="rect">
            <a:avLst/>
          </a:prstGeom>
        </p:spPr>
      </p:pic>
      <p:sp>
        <p:nvSpPr>
          <p:cNvPr id="137" name="TextBox 136"/>
          <p:cNvSpPr txBox="1"/>
          <p:nvPr/>
        </p:nvSpPr>
        <p:spPr>
          <a:xfrm>
            <a:off x="379789" y="3634450"/>
            <a:ext cx="9729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MRSX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39" name="직선 화살표 연결선 138"/>
          <p:cNvCxnSpPr>
            <a:stCxn id="151" idx="7"/>
            <a:endCxn id="23" idx="2"/>
          </p:cNvCxnSpPr>
          <p:nvPr/>
        </p:nvCxnSpPr>
        <p:spPr>
          <a:xfrm flipV="1">
            <a:off x="2238391" y="3558346"/>
            <a:ext cx="575989" cy="165894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직선 화살표 연결선 142"/>
          <p:cNvCxnSpPr>
            <a:stCxn id="151" idx="7"/>
          </p:cNvCxnSpPr>
          <p:nvPr/>
        </p:nvCxnSpPr>
        <p:spPr>
          <a:xfrm flipV="1">
            <a:off x="2238391" y="2037564"/>
            <a:ext cx="4615071" cy="317972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타원 146"/>
          <p:cNvSpPr/>
          <p:nvPr/>
        </p:nvSpPr>
        <p:spPr>
          <a:xfrm>
            <a:off x="1145647" y="3792560"/>
            <a:ext cx="655209" cy="64125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8" name="그림 14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66469" y="3879124"/>
            <a:ext cx="436355" cy="467249"/>
          </a:xfrm>
          <a:prstGeom prst="rect">
            <a:avLst/>
          </a:prstGeom>
        </p:spPr>
      </p:pic>
      <p:sp>
        <p:nvSpPr>
          <p:cNvPr id="149" name="TextBox 148"/>
          <p:cNvSpPr txBox="1"/>
          <p:nvPr/>
        </p:nvSpPr>
        <p:spPr>
          <a:xfrm>
            <a:off x="765819" y="4447208"/>
            <a:ext cx="13871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Patch-maker</a:t>
            </a:r>
            <a:endParaRPr lang="ko-KR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50" name="그룹 149"/>
          <p:cNvGrpSpPr/>
          <p:nvPr/>
        </p:nvGrpSpPr>
        <p:grpSpPr>
          <a:xfrm>
            <a:off x="1523316" y="5099367"/>
            <a:ext cx="837762" cy="805232"/>
            <a:chOff x="5813733" y="2418100"/>
            <a:chExt cx="1028944" cy="998571"/>
          </a:xfrm>
        </p:grpSpPr>
        <p:sp>
          <p:nvSpPr>
            <p:cNvPr id="151" name="타원 150"/>
            <p:cNvSpPr/>
            <p:nvPr/>
          </p:nvSpPr>
          <p:spPr>
            <a:xfrm>
              <a:off x="5813733" y="2418100"/>
              <a:ext cx="1028944" cy="998571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52" name="그룹 151"/>
            <p:cNvGrpSpPr/>
            <p:nvPr/>
          </p:nvGrpSpPr>
          <p:grpSpPr>
            <a:xfrm>
              <a:off x="6000647" y="2590922"/>
              <a:ext cx="655117" cy="655116"/>
              <a:chOff x="572642" y="3447654"/>
              <a:chExt cx="1905000" cy="1904997"/>
            </a:xfrm>
            <a:effectLst/>
          </p:grpSpPr>
          <p:pic>
            <p:nvPicPr>
              <p:cNvPr id="153" name="Picture 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2642" y="3447654"/>
                <a:ext cx="1447801" cy="144780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154" name="Picture 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5042" y="3600054"/>
                <a:ext cx="1447801" cy="144780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155" name="Picture 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7442" y="3752454"/>
                <a:ext cx="1447801" cy="144780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156" name="Picture 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29842" y="3904855"/>
                <a:ext cx="1447800" cy="1447796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</p:grpSp>
      </p:grpSp>
      <p:pic>
        <p:nvPicPr>
          <p:cNvPr id="157" name="그림 156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25123" y="5127694"/>
            <a:ext cx="557455" cy="525138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58" name="TextBox 157"/>
          <p:cNvSpPr txBox="1"/>
          <p:nvPr/>
        </p:nvSpPr>
        <p:spPr>
          <a:xfrm>
            <a:off x="1208050" y="5892203"/>
            <a:ext cx="13871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패치 저장</a:t>
            </a:r>
            <a:endParaRPr lang="ko-KR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9" name="TextBox 158"/>
          <p:cNvSpPr txBox="1"/>
          <p:nvPr/>
        </p:nvSpPr>
        <p:spPr>
          <a:xfrm>
            <a:off x="108808" y="5691299"/>
            <a:ext cx="13871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노이즈 제거</a:t>
            </a:r>
            <a:endParaRPr lang="ko-KR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64" name="꺾인 연결선 163"/>
          <p:cNvCxnSpPr>
            <a:stCxn id="136" idx="3"/>
            <a:endCxn id="147" idx="0"/>
          </p:cNvCxnSpPr>
          <p:nvPr/>
        </p:nvCxnSpPr>
        <p:spPr>
          <a:xfrm>
            <a:off x="1395658" y="2467953"/>
            <a:ext cx="77594" cy="1324607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꺾인 연결선 166"/>
          <p:cNvCxnSpPr>
            <a:stCxn id="149" idx="2"/>
            <a:endCxn id="157" idx="0"/>
          </p:cNvCxnSpPr>
          <p:nvPr/>
        </p:nvCxnSpPr>
        <p:spPr>
          <a:xfrm rot="5400000">
            <a:off x="922193" y="4590477"/>
            <a:ext cx="418876" cy="655559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꺾인 연결선 169"/>
          <p:cNvCxnSpPr>
            <a:stCxn id="149" idx="2"/>
            <a:endCxn id="151" idx="0"/>
          </p:cNvCxnSpPr>
          <p:nvPr/>
        </p:nvCxnSpPr>
        <p:spPr>
          <a:xfrm rot="16200000" flipH="1">
            <a:off x="1505529" y="4662698"/>
            <a:ext cx="390549" cy="482787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직선 연결선 17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TextBox 174"/>
          <p:cNvSpPr txBox="1"/>
          <p:nvPr/>
        </p:nvSpPr>
        <p:spPr>
          <a:xfrm>
            <a:off x="155575" y="127265"/>
            <a:ext cx="5386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System architecture</a:t>
            </a:r>
            <a:endParaRPr lang="ko-KR" altLang="en-US" b="1" dirty="0"/>
          </a:p>
        </p:txBody>
      </p:sp>
      <p:sp>
        <p:nvSpPr>
          <p:cNvPr id="160" name="TextBox 159"/>
          <p:cNvSpPr txBox="1"/>
          <p:nvPr/>
        </p:nvSpPr>
        <p:spPr>
          <a:xfrm>
            <a:off x="1922380" y="3833518"/>
            <a:ext cx="11554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/>
              <a:t>256 size</a:t>
            </a:r>
            <a:endParaRPr lang="ko-KR" altLang="en-US" sz="1400" b="1" dirty="0"/>
          </a:p>
        </p:txBody>
      </p:sp>
      <p:sp>
        <p:nvSpPr>
          <p:cNvPr id="161" name="TextBox 160"/>
          <p:cNvSpPr txBox="1"/>
          <p:nvPr/>
        </p:nvSpPr>
        <p:spPr>
          <a:xfrm>
            <a:off x="1613077" y="6030033"/>
            <a:ext cx="11554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/>
              <a:t> 256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33825755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55575" y="127265"/>
            <a:ext cx="5386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 smtClean="0"/>
              <a:t>스타트업</a:t>
            </a:r>
            <a:r>
              <a:rPr lang="ko-KR" altLang="en-US" b="1" dirty="0" smtClean="0"/>
              <a:t> 협업 관련 </a:t>
            </a:r>
            <a:endParaRPr lang="ko-KR" altLang="en-US" b="1" dirty="0"/>
          </a:p>
        </p:txBody>
      </p:sp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12587" y="523703"/>
            <a:ext cx="7142791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 smtClean="0"/>
              <a:t>패치 메이커 </a:t>
            </a:r>
            <a:r>
              <a:rPr lang="en-US" altLang="ko-KR" sz="1600" b="1" dirty="0" smtClean="0"/>
              <a:t>(1</a:t>
            </a:r>
            <a:r>
              <a:rPr lang="ko-KR" altLang="en-US" sz="1600" b="1" dirty="0" err="1" smtClean="0"/>
              <a:t>단계용</a:t>
            </a:r>
            <a:r>
              <a:rPr lang="en-US" altLang="ko-KR" sz="1600" b="1" dirty="0" smtClean="0"/>
              <a:t>) </a:t>
            </a:r>
            <a:r>
              <a:rPr lang="ko-KR" altLang="en-US" sz="1600" b="1" dirty="0" smtClean="0"/>
              <a:t>에서 협업</a:t>
            </a:r>
            <a:endParaRPr lang="en-US" altLang="ko-KR" sz="1600" b="1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smtClean="0"/>
              <a:t>1) Data augmentation </a:t>
            </a:r>
            <a:r>
              <a:rPr lang="ko-KR" altLang="en-US" sz="1600" dirty="0" smtClean="0"/>
              <a:t>모듈 생성</a:t>
            </a:r>
            <a:endParaRPr lang="en-US" altLang="ko-KR" sz="1600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smtClean="0"/>
              <a:t>2) </a:t>
            </a:r>
            <a:r>
              <a:rPr lang="ko-KR" altLang="en-US" sz="1600" dirty="0" smtClean="0"/>
              <a:t>효율적인 </a:t>
            </a:r>
            <a:r>
              <a:rPr lang="en-US" altLang="ko-KR" sz="1600" dirty="0" smtClean="0"/>
              <a:t>color augmentation </a:t>
            </a:r>
            <a:r>
              <a:rPr lang="ko-KR" altLang="en-US" sz="1600" dirty="0" smtClean="0"/>
              <a:t>범위 리포트</a:t>
            </a:r>
            <a:endParaRPr lang="en-US" altLang="ko-KR" sz="1600" dirty="0" smtClean="0"/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err="1" smtClean="0"/>
              <a:t>스캐너간</a:t>
            </a:r>
            <a:r>
              <a:rPr lang="ko-KR" altLang="en-US" sz="1600" dirty="0" smtClean="0"/>
              <a:t> 변동성 최소화</a:t>
            </a:r>
            <a:endParaRPr lang="en-US" altLang="ko-KR" sz="1600" dirty="0" smtClean="0"/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smtClean="0"/>
              <a:t>Color augmentation </a:t>
            </a:r>
            <a:r>
              <a:rPr lang="ko-KR" altLang="en-US" sz="1600" dirty="0" smtClean="0"/>
              <a:t>범위 최소화 </a:t>
            </a:r>
            <a:r>
              <a:rPr lang="en-US" altLang="ko-KR" sz="1600" dirty="0" smtClean="0"/>
              <a:t>(</a:t>
            </a:r>
            <a:r>
              <a:rPr lang="ko-KR" altLang="en-US" sz="1600" dirty="0" smtClean="0"/>
              <a:t>밝기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색감 변화 영역 등</a:t>
            </a:r>
            <a:r>
              <a:rPr lang="en-US" altLang="ko-KR" sz="1600" dirty="0" smtClean="0"/>
              <a:t>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smtClean="0"/>
              <a:t>3) </a:t>
            </a:r>
            <a:r>
              <a:rPr lang="ko-KR" altLang="en-US" sz="1600" dirty="0" smtClean="0"/>
              <a:t>학습용 데이터 생성</a:t>
            </a:r>
            <a:endParaRPr lang="en-US" altLang="ko-KR" sz="1600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smtClean="0">
                <a:solidFill>
                  <a:srgbClr val="FF0000"/>
                </a:solidFill>
              </a:rPr>
              <a:t>*4) </a:t>
            </a:r>
            <a:r>
              <a:rPr lang="ko-KR" altLang="en-US" sz="1600" dirty="0" smtClean="0">
                <a:solidFill>
                  <a:srgbClr val="FF0000"/>
                </a:solidFill>
              </a:rPr>
              <a:t>결과 평가 </a:t>
            </a:r>
            <a:r>
              <a:rPr lang="en-US" altLang="ko-KR" sz="1600" dirty="0" smtClean="0">
                <a:solidFill>
                  <a:srgbClr val="FF0000"/>
                </a:solidFill>
              </a:rPr>
              <a:t>(12/1</a:t>
            </a:r>
            <a:r>
              <a:rPr lang="ko-KR" altLang="en-US" sz="1600" dirty="0" smtClean="0">
                <a:solidFill>
                  <a:srgbClr val="FF0000"/>
                </a:solidFill>
              </a:rPr>
              <a:t>까지</a:t>
            </a:r>
            <a:r>
              <a:rPr lang="en-US" altLang="ko-KR" sz="1600" dirty="0" smtClean="0">
                <a:solidFill>
                  <a:srgbClr val="FF0000"/>
                </a:solidFill>
              </a:rPr>
              <a:t>)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solidFill>
                  <a:srgbClr val="FF0000"/>
                </a:solidFill>
              </a:rPr>
              <a:t>평가 요청이 있었음</a:t>
            </a:r>
            <a:endParaRPr lang="en-US" altLang="ko-KR" sz="1600" dirty="0" smtClean="0">
              <a:solidFill>
                <a:srgbClr val="FF0000"/>
              </a:solidFill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solidFill>
                  <a:srgbClr val="FF0000"/>
                </a:solidFill>
              </a:rPr>
              <a:t>이슈</a:t>
            </a:r>
            <a:endParaRPr lang="en-US" altLang="ko-KR" sz="1600" dirty="0" smtClean="0">
              <a:solidFill>
                <a:srgbClr val="FF0000"/>
              </a:solidFill>
            </a:endParaRPr>
          </a:p>
          <a:p>
            <a:pPr marL="1657350" lvl="3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solidFill>
                  <a:srgbClr val="FF0000"/>
                </a:solidFill>
              </a:rPr>
              <a:t>11</a:t>
            </a:r>
            <a:r>
              <a:rPr lang="ko-KR" altLang="en-US" sz="1400" dirty="0" smtClean="0">
                <a:solidFill>
                  <a:srgbClr val="FF0000"/>
                </a:solidFill>
              </a:rPr>
              <a:t>월 중순에 데이터 수령 가능 </a:t>
            </a:r>
            <a:r>
              <a:rPr lang="en-US" altLang="ko-KR" sz="1400" dirty="0" smtClean="0">
                <a:solidFill>
                  <a:srgbClr val="FF0000"/>
                </a:solidFill>
              </a:rPr>
              <a:t>=&gt; 12/1</a:t>
            </a:r>
            <a:r>
              <a:rPr lang="ko-KR" altLang="en-US" sz="1400" dirty="0" smtClean="0">
                <a:solidFill>
                  <a:srgbClr val="FF0000"/>
                </a:solidFill>
              </a:rPr>
              <a:t>까지 </a:t>
            </a:r>
            <a:r>
              <a:rPr lang="en-US" altLang="ko-KR" sz="1400" dirty="0" smtClean="0">
                <a:solidFill>
                  <a:srgbClr val="FF0000"/>
                </a:solidFill>
              </a:rPr>
              <a:t>10</a:t>
            </a:r>
            <a:r>
              <a:rPr lang="ko-KR" altLang="en-US" sz="1400" dirty="0" smtClean="0">
                <a:solidFill>
                  <a:srgbClr val="FF0000"/>
                </a:solidFill>
              </a:rPr>
              <a:t>일정도의 시간 있음</a:t>
            </a:r>
            <a:endParaRPr lang="en-US" altLang="ko-KR" sz="1400" dirty="0" smtClean="0">
              <a:solidFill>
                <a:srgbClr val="FF0000"/>
              </a:solidFill>
            </a:endParaRPr>
          </a:p>
          <a:p>
            <a:pPr marL="1657350" lvl="3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solidFill>
                  <a:srgbClr val="FF0000"/>
                </a:solidFill>
              </a:rPr>
              <a:t>모델 학습에 </a:t>
            </a:r>
            <a:r>
              <a:rPr lang="en-US" altLang="ko-KR" sz="1400" dirty="0" smtClean="0">
                <a:solidFill>
                  <a:srgbClr val="FF0000"/>
                </a:solidFill>
              </a:rPr>
              <a:t>1</a:t>
            </a:r>
            <a:r>
              <a:rPr lang="ko-KR" altLang="en-US" sz="1400" dirty="0" smtClean="0">
                <a:solidFill>
                  <a:srgbClr val="FF0000"/>
                </a:solidFill>
              </a:rPr>
              <a:t>주일 이상 소요 예상 </a:t>
            </a:r>
            <a:r>
              <a:rPr lang="en-US" altLang="ko-KR" sz="1400" dirty="0" smtClean="0">
                <a:solidFill>
                  <a:srgbClr val="FF0000"/>
                </a:solidFill>
              </a:rPr>
              <a:t>(</a:t>
            </a:r>
            <a:r>
              <a:rPr lang="ko-KR" altLang="en-US" sz="1400" dirty="0" smtClean="0">
                <a:solidFill>
                  <a:srgbClr val="FF0000"/>
                </a:solidFill>
              </a:rPr>
              <a:t>패치 및 슬라이드 분류기</a:t>
            </a:r>
            <a:r>
              <a:rPr lang="en-US" altLang="ko-KR" sz="1400" dirty="0" smtClean="0">
                <a:solidFill>
                  <a:srgbClr val="FF0000"/>
                </a:solidFill>
              </a:rPr>
              <a:t>)</a:t>
            </a:r>
          </a:p>
          <a:p>
            <a:pPr marL="1657350" lvl="3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solidFill>
                  <a:srgbClr val="FF0000"/>
                </a:solidFill>
              </a:rPr>
              <a:t>3</a:t>
            </a:r>
            <a:r>
              <a:rPr lang="ko-KR" altLang="en-US" sz="1400" dirty="0" smtClean="0">
                <a:solidFill>
                  <a:srgbClr val="FF0000"/>
                </a:solidFill>
              </a:rPr>
              <a:t>군데 업체의 데이터 수령 및 모델 생성 비교 필요</a:t>
            </a:r>
            <a:endParaRPr lang="en-US" altLang="ko-KR" sz="1400" dirty="0" smtClean="0">
              <a:solidFill>
                <a:srgbClr val="FF0000"/>
              </a:solidFill>
            </a:endParaRPr>
          </a:p>
          <a:p>
            <a:pPr marL="1657350" lvl="3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solidFill>
                  <a:srgbClr val="FF0000"/>
                </a:solidFill>
              </a:rPr>
              <a:t> 업체들에 제공된 데이터의 범위가 실세 사용된 훈련데이터보다 적음 </a:t>
            </a:r>
            <a:r>
              <a:rPr lang="en-US" altLang="ko-KR" sz="1400" dirty="0" smtClean="0">
                <a:solidFill>
                  <a:srgbClr val="FF0000"/>
                </a:solidFill>
              </a:rPr>
              <a:t>(annotation</a:t>
            </a:r>
            <a:r>
              <a:rPr lang="ko-KR" altLang="en-US" sz="1400" dirty="0" smtClean="0">
                <a:solidFill>
                  <a:srgbClr val="FF0000"/>
                </a:solidFill>
              </a:rPr>
              <a:t>은 자산</a:t>
            </a:r>
            <a:r>
              <a:rPr lang="en-US" altLang="ko-KR" sz="1400" dirty="0" smtClean="0">
                <a:solidFill>
                  <a:srgbClr val="FF0000"/>
                </a:solidFill>
              </a:rPr>
              <a:t>)</a:t>
            </a:r>
          </a:p>
          <a:p>
            <a:pPr marL="1657350" lvl="3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solidFill>
                  <a:srgbClr val="FF0000"/>
                </a:solidFill>
              </a:rPr>
              <a:t>Densenet-201, </a:t>
            </a:r>
            <a:r>
              <a:rPr lang="en-US" altLang="ko-KR" sz="1400" dirty="0" err="1" smtClean="0">
                <a:solidFill>
                  <a:srgbClr val="FF0000"/>
                </a:solidFill>
              </a:rPr>
              <a:t>efficientnet</a:t>
            </a:r>
            <a:r>
              <a:rPr lang="en-US" altLang="ko-KR" sz="1400" dirty="0" smtClean="0">
                <a:solidFill>
                  <a:srgbClr val="FF0000"/>
                </a:solidFill>
              </a:rPr>
              <a:t> b5</a:t>
            </a:r>
            <a:r>
              <a:rPr lang="ko-KR" altLang="en-US" sz="1400" dirty="0" smtClean="0">
                <a:solidFill>
                  <a:srgbClr val="FF0000"/>
                </a:solidFill>
              </a:rPr>
              <a:t>등 기반 </a:t>
            </a:r>
            <a:r>
              <a:rPr lang="ko-KR" altLang="en-US" sz="1400" dirty="0" err="1" smtClean="0">
                <a:solidFill>
                  <a:srgbClr val="FF0000"/>
                </a:solidFill>
              </a:rPr>
              <a:t>아키텍쳐는</a:t>
            </a:r>
            <a:r>
              <a:rPr lang="ko-KR" altLang="en-US" sz="1400" dirty="0" smtClean="0">
                <a:solidFill>
                  <a:srgbClr val="FF0000"/>
                </a:solidFill>
              </a:rPr>
              <a:t> 공유</a:t>
            </a:r>
            <a:r>
              <a:rPr lang="en-US" altLang="ko-KR" sz="1400" dirty="0" smtClean="0">
                <a:solidFill>
                  <a:srgbClr val="FF0000"/>
                </a:solidFill>
              </a:rPr>
              <a:t>.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9607" y="1173175"/>
            <a:ext cx="3552685" cy="233545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6209607" y="1172883"/>
            <a:ext cx="872110" cy="233266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0" name="직사각형 169"/>
          <p:cNvSpPr/>
          <p:nvPr/>
        </p:nvSpPr>
        <p:spPr>
          <a:xfrm>
            <a:off x="7357927" y="82450"/>
            <a:ext cx="1717705" cy="9067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내부 회의용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20077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030095" y="-141316"/>
            <a:ext cx="955964" cy="13134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1454727" y="3882045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18802" y="3208712"/>
            <a:ext cx="73609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smtClean="0">
                <a:latin typeface="+mj-ea"/>
                <a:ea typeface="+mj-ea"/>
              </a:rPr>
              <a:t>스캐너 기반 시스템</a:t>
            </a:r>
            <a:endParaRPr lang="ko-KR" altLang="en-US" sz="2800" b="1" dirty="0">
              <a:latin typeface="+mj-ea"/>
              <a:ea typeface="+mj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18802" y="3982284"/>
            <a:ext cx="73609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smtClean="0">
                <a:latin typeface="+mj-ea"/>
                <a:ea typeface="+mj-ea"/>
              </a:rPr>
              <a:t>차년도 연구 개발 논의</a:t>
            </a:r>
            <a:endParaRPr lang="ko-KR" altLang="en-US" sz="20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67958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55575" y="127265"/>
            <a:ext cx="5386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차년도 연구 계획 범위 논의 </a:t>
            </a:r>
            <a:endParaRPr lang="ko-KR" altLang="en-US" b="1" dirty="0"/>
          </a:p>
        </p:txBody>
      </p:sp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316491" y="547972"/>
            <a:ext cx="6167577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u="sng" dirty="0" smtClean="0"/>
              <a:t>현미경은 현재 그대로 진행 가능함</a:t>
            </a:r>
            <a:endParaRPr lang="en-US" altLang="ko-KR" sz="1600" u="sng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스캐너 </a:t>
            </a:r>
            <a:r>
              <a:rPr lang="en-US" altLang="ko-KR" sz="1600" dirty="0" smtClean="0"/>
              <a:t>*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400" dirty="0" smtClean="0"/>
              <a:t>=&gt; incremental learning</a:t>
            </a:r>
            <a:r>
              <a:rPr lang="ko-KR" altLang="en-US" sz="1400" dirty="0" smtClean="0"/>
              <a:t>에 대한 </a:t>
            </a:r>
            <a:r>
              <a:rPr lang="en-US" altLang="ko-KR" sz="1400" dirty="0" smtClean="0"/>
              <a:t>need</a:t>
            </a:r>
            <a:r>
              <a:rPr lang="ko-KR" altLang="en-US" sz="1400" dirty="0" smtClean="0"/>
              <a:t>가 강함</a:t>
            </a:r>
            <a:endParaRPr lang="en-US" altLang="ko-KR" sz="1400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언제까지고 </a:t>
            </a:r>
            <a:r>
              <a:rPr lang="en-US" altLang="ko-KR" sz="1400" dirty="0" smtClean="0"/>
              <a:t>annotation</a:t>
            </a:r>
            <a:r>
              <a:rPr lang="ko-KR" altLang="en-US" sz="1400" dirty="0" smtClean="0"/>
              <a:t>을 생성할 수는 없다</a:t>
            </a:r>
            <a:r>
              <a:rPr lang="en-US" altLang="ko-KR" sz="1400" dirty="0" smtClean="0"/>
              <a:t>. (</a:t>
            </a:r>
            <a:r>
              <a:rPr lang="ko-KR" altLang="en-US" sz="1400" dirty="0" smtClean="0"/>
              <a:t>현미경 </a:t>
            </a:r>
            <a:r>
              <a:rPr lang="en-US" altLang="ko-KR" sz="1400" dirty="0" smtClean="0"/>
              <a:t>=&gt; weakly)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1600" dirty="0"/>
          </a:p>
        </p:txBody>
      </p:sp>
      <p:sp>
        <p:nvSpPr>
          <p:cNvPr id="6" name="오른쪽 화살표 5"/>
          <p:cNvSpPr/>
          <p:nvPr/>
        </p:nvSpPr>
        <p:spPr>
          <a:xfrm rot="16200000">
            <a:off x="6750570" y="1477300"/>
            <a:ext cx="585085" cy="3326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오른쪽 화살표 6"/>
          <p:cNvSpPr/>
          <p:nvPr/>
        </p:nvSpPr>
        <p:spPr>
          <a:xfrm rot="16200000">
            <a:off x="6555196" y="2469288"/>
            <a:ext cx="347411" cy="189914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2123" y="5232570"/>
            <a:ext cx="1546248" cy="856456"/>
          </a:xfrm>
          <a:prstGeom prst="rect">
            <a:avLst/>
          </a:prstGeom>
        </p:spPr>
      </p:pic>
      <p:sp>
        <p:nvSpPr>
          <p:cNvPr id="9" name="오른쪽 화살표 8"/>
          <p:cNvSpPr/>
          <p:nvPr/>
        </p:nvSpPr>
        <p:spPr>
          <a:xfrm>
            <a:off x="2605662" y="6158193"/>
            <a:ext cx="1308879" cy="340408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05" b="98994" l="3538" r="96226"/>
                    </a14:imgEffect>
                  </a14:imgLayer>
                </a14:imgProps>
              </a:ext>
            </a:extLst>
          </a:blip>
          <a:srcRect l="2549" r="2952"/>
          <a:stretch/>
        </p:blipFill>
        <p:spPr>
          <a:xfrm>
            <a:off x="983236" y="3623183"/>
            <a:ext cx="720080" cy="89319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31208" y="4557682"/>
            <a:ext cx="1224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Oracle (Pathologist)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119380" y="3627126"/>
            <a:ext cx="864096" cy="985229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50916" y="1618203"/>
            <a:ext cx="504056" cy="1243338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939360" y="4638988"/>
            <a:ext cx="12241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Model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03316" y="1770603"/>
            <a:ext cx="504056" cy="1243338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55716" y="1923003"/>
            <a:ext cx="504056" cy="1243338"/>
          </a:xfrm>
          <a:prstGeom prst="rect">
            <a:avLst/>
          </a:prstGeom>
        </p:spPr>
      </p:pic>
      <p:cxnSp>
        <p:nvCxnSpPr>
          <p:cNvPr id="19" name="꺾인 연결선 18"/>
          <p:cNvCxnSpPr>
            <a:stCxn id="18" idx="2"/>
            <a:endCxn id="10" idx="0"/>
          </p:cNvCxnSpPr>
          <p:nvPr/>
        </p:nvCxnSpPr>
        <p:spPr>
          <a:xfrm rot="5400000">
            <a:off x="1497089" y="3012528"/>
            <a:ext cx="456842" cy="76446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꺾인 연결선 19"/>
          <p:cNvCxnSpPr>
            <a:stCxn id="18" idx="2"/>
            <a:endCxn id="12" idx="0"/>
          </p:cNvCxnSpPr>
          <p:nvPr/>
        </p:nvCxnSpPr>
        <p:spPr>
          <a:xfrm rot="16200000" flipH="1">
            <a:off x="2099194" y="3174891"/>
            <a:ext cx="460785" cy="44368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31580" y="1497363"/>
            <a:ext cx="12241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Daily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2" name="직선 화살표 연결선 21"/>
          <p:cNvCxnSpPr>
            <a:stCxn id="16" idx="2"/>
          </p:cNvCxnSpPr>
          <p:nvPr/>
        </p:nvCxnSpPr>
        <p:spPr>
          <a:xfrm>
            <a:off x="2551428" y="4915987"/>
            <a:ext cx="0" cy="463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/>
          <p:nvPr/>
        </p:nvCxnSpPr>
        <p:spPr>
          <a:xfrm>
            <a:off x="1343276" y="4915987"/>
            <a:ext cx="0" cy="463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모서리가 둥근 직사각형 23"/>
          <p:cNvSpPr/>
          <p:nvPr/>
        </p:nvSpPr>
        <p:spPr>
          <a:xfrm>
            <a:off x="804913" y="5447039"/>
            <a:ext cx="998031" cy="265688"/>
          </a:xfrm>
          <a:prstGeom prst="roundRect">
            <a:avLst/>
          </a:prstGeom>
          <a:solidFill>
            <a:srgbClr val="E1F4F0"/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Class : A</a:t>
            </a:r>
            <a:endParaRPr lang="ko-KR" altLang="en-US" sz="1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2054972" y="5457698"/>
            <a:ext cx="998031" cy="265688"/>
          </a:xfrm>
          <a:prstGeom prst="roundRect">
            <a:avLst/>
          </a:prstGeom>
          <a:solidFill>
            <a:srgbClr val="E1F4F0"/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Class : B</a:t>
            </a:r>
            <a:endParaRPr lang="ko-KR" altLang="en-US" sz="1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749330" y="5395217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=</a:t>
            </a:r>
            <a:endParaRPr lang="ko-KR" altLang="en-US" dirty="0"/>
          </a:p>
        </p:txBody>
      </p:sp>
      <p:cxnSp>
        <p:nvCxnSpPr>
          <p:cNvPr id="27" name="직선 연결선 26"/>
          <p:cNvCxnSpPr>
            <a:endCxn id="26" idx="2"/>
          </p:cNvCxnSpPr>
          <p:nvPr/>
        </p:nvCxnSpPr>
        <p:spPr>
          <a:xfrm>
            <a:off x="1870527" y="5447039"/>
            <a:ext cx="130831" cy="31751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343276" y="5154210"/>
            <a:ext cx="12241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prediction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모서리가 둥근 직사각형 28"/>
          <p:cNvSpPr/>
          <p:nvPr/>
        </p:nvSpPr>
        <p:spPr>
          <a:xfrm>
            <a:off x="1243648" y="6192241"/>
            <a:ext cx="1406882" cy="265688"/>
          </a:xfrm>
          <a:prstGeom prst="roundRect">
            <a:avLst/>
          </a:prstGeom>
          <a:solidFill>
            <a:srgbClr val="FFC000"/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Uncertain case</a:t>
            </a:r>
            <a:endParaRPr lang="ko-KR" altLang="en-US" sz="1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0" name="꺾인 연결선 29"/>
          <p:cNvCxnSpPr>
            <a:stCxn id="24" idx="2"/>
            <a:endCxn id="29" idx="0"/>
          </p:cNvCxnSpPr>
          <p:nvPr/>
        </p:nvCxnSpPr>
        <p:spPr>
          <a:xfrm rot="16200000" flipH="1">
            <a:off x="1385752" y="5630904"/>
            <a:ext cx="479514" cy="643160"/>
          </a:xfrm>
          <a:prstGeom prst="bentConnector3">
            <a:avLst>
              <a:gd name="adj1" fmla="val 5173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꺾인 연결선 30"/>
          <p:cNvCxnSpPr>
            <a:stCxn id="25" idx="2"/>
            <a:endCxn id="29" idx="0"/>
          </p:cNvCxnSpPr>
          <p:nvPr/>
        </p:nvCxnSpPr>
        <p:spPr>
          <a:xfrm rot="5400000">
            <a:off x="2016112" y="5654364"/>
            <a:ext cx="468855" cy="60689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2054972" y="1509922"/>
            <a:ext cx="1224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Unlabeled pool (slides)</a:t>
            </a: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90287" y="4023141"/>
            <a:ext cx="2593781" cy="2418859"/>
          </a:xfrm>
          <a:prstGeom prst="rect">
            <a:avLst/>
          </a:prstGeom>
        </p:spPr>
      </p:pic>
      <p:sp>
        <p:nvSpPr>
          <p:cNvPr id="34" name="직사각형 33"/>
          <p:cNvSpPr/>
          <p:nvPr/>
        </p:nvSpPr>
        <p:spPr>
          <a:xfrm>
            <a:off x="5213971" y="5184983"/>
            <a:ext cx="345248" cy="32419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5604399" y="5497581"/>
            <a:ext cx="314727" cy="32419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/>
          <p:cNvSpPr txBox="1"/>
          <p:nvPr/>
        </p:nvSpPr>
        <p:spPr>
          <a:xfrm>
            <a:off x="4258561" y="6442000"/>
            <a:ext cx="18308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Weakly-supervising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2667040" y="4322404"/>
            <a:ext cx="18308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candidates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8" name="직선 화살표 연결선 37"/>
          <p:cNvCxnSpPr/>
          <p:nvPr/>
        </p:nvCxnSpPr>
        <p:spPr>
          <a:xfrm>
            <a:off x="3931700" y="4460903"/>
            <a:ext cx="257033" cy="3276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/>
          <p:cNvCxnSpPr/>
          <p:nvPr/>
        </p:nvCxnSpPr>
        <p:spPr>
          <a:xfrm>
            <a:off x="3931700" y="4460903"/>
            <a:ext cx="9136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/>
          <p:nvPr/>
        </p:nvCxnSpPr>
        <p:spPr>
          <a:xfrm>
            <a:off x="3931700" y="4460903"/>
            <a:ext cx="336401" cy="13662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그룹 40"/>
          <p:cNvGrpSpPr/>
          <p:nvPr/>
        </p:nvGrpSpPr>
        <p:grpSpPr>
          <a:xfrm>
            <a:off x="6544346" y="2557081"/>
            <a:ext cx="404747" cy="573934"/>
            <a:chOff x="5450408" y="3255368"/>
            <a:chExt cx="489744" cy="694460"/>
          </a:xfrm>
        </p:grpSpPr>
        <p:sp>
          <p:nvSpPr>
            <p:cNvPr id="42" name="원통 41"/>
            <p:cNvSpPr/>
            <p:nvPr/>
          </p:nvSpPr>
          <p:spPr>
            <a:xfrm>
              <a:off x="5450409" y="3672829"/>
              <a:ext cx="489743" cy="276999"/>
            </a:xfrm>
            <a:prstGeom prst="can">
              <a:avLst/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0">
                  <a:schemeClr val="accent3">
                    <a:lumMod val="45000"/>
                    <a:lumOff val="55000"/>
                  </a:schemeClr>
                </a:gs>
                <a:gs pos="68000">
                  <a:schemeClr val="bg1"/>
                </a:gs>
              </a:gsLst>
              <a:lin ang="18900000" scaled="1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원통 42"/>
            <p:cNvSpPr/>
            <p:nvPr/>
          </p:nvSpPr>
          <p:spPr>
            <a:xfrm>
              <a:off x="5450409" y="3465305"/>
              <a:ext cx="489743" cy="276999"/>
            </a:xfrm>
            <a:prstGeom prst="can">
              <a:avLst/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0">
                  <a:schemeClr val="accent3">
                    <a:lumMod val="45000"/>
                    <a:lumOff val="55000"/>
                  </a:schemeClr>
                </a:gs>
                <a:gs pos="68000">
                  <a:schemeClr val="bg1"/>
                </a:gs>
              </a:gsLst>
              <a:lin ang="18900000" scaled="1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원통 43"/>
            <p:cNvSpPr/>
            <p:nvPr/>
          </p:nvSpPr>
          <p:spPr>
            <a:xfrm>
              <a:off x="5450408" y="3255368"/>
              <a:ext cx="489743" cy="276999"/>
            </a:xfrm>
            <a:prstGeom prst="can">
              <a:avLst/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0">
                  <a:schemeClr val="accent3">
                    <a:lumMod val="45000"/>
                    <a:lumOff val="55000"/>
                  </a:schemeClr>
                </a:gs>
                <a:gs pos="68000">
                  <a:schemeClr val="bg1"/>
                </a:gs>
              </a:gsLst>
              <a:lin ang="18900000" scaled="1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45" name="직선 화살표 연결선 44"/>
          <p:cNvCxnSpPr>
            <a:stCxn id="34" idx="0"/>
            <a:endCxn id="42" idx="3"/>
          </p:cNvCxnSpPr>
          <p:nvPr/>
        </p:nvCxnSpPr>
        <p:spPr>
          <a:xfrm flipV="1">
            <a:off x="5386595" y="3131015"/>
            <a:ext cx="1360125" cy="205396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/>
          <p:cNvCxnSpPr>
            <a:stCxn id="35" idx="0"/>
            <a:endCxn id="42" idx="3"/>
          </p:cNvCxnSpPr>
          <p:nvPr/>
        </p:nvCxnSpPr>
        <p:spPr>
          <a:xfrm flipV="1">
            <a:off x="5761763" y="3131015"/>
            <a:ext cx="984957" cy="236656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4880052" y="3437398"/>
            <a:ext cx="18308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Sample selection</a:t>
            </a:r>
          </a:p>
          <a:p>
            <a:pPr algn="ctr"/>
            <a:r>
              <a:rPr lang="en-US" altLang="ko-K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(patches)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8" name="그림 47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05" b="98994" l="3538" r="96226"/>
                    </a14:imgEffect>
                  </a14:imgLayer>
                </a14:imgProps>
              </a:ext>
            </a:extLst>
          </a:blip>
          <a:srcRect l="2549" r="2952"/>
          <a:stretch/>
        </p:blipFill>
        <p:spPr>
          <a:xfrm>
            <a:off x="5578252" y="2959508"/>
            <a:ext cx="406466" cy="504184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301275" y="1449093"/>
            <a:ext cx="864096" cy="985229"/>
          </a:xfrm>
          <a:prstGeom prst="rect">
            <a:avLst/>
          </a:prstGeom>
        </p:spPr>
      </p:pic>
      <p:cxnSp>
        <p:nvCxnSpPr>
          <p:cNvPr id="50" name="직선 연결선 49"/>
          <p:cNvCxnSpPr/>
          <p:nvPr/>
        </p:nvCxnSpPr>
        <p:spPr>
          <a:xfrm>
            <a:off x="6732240" y="3172764"/>
            <a:ext cx="0" cy="32094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6908161" y="6325085"/>
            <a:ext cx="18308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Negative case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7362014" y="5393079"/>
            <a:ext cx="264456" cy="24833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/>
          <p:cNvSpPr/>
          <p:nvPr/>
        </p:nvSpPr>
        <p:spPr>
          <a:xfrm>
            <a:off x="7612370" y="5363715"/>
            <a:ext cx="264456" cy="24833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/>
          <p:cNvSpPr/>
          <p:nvPr/>
        </p:nvSpPr>
        <p:spPr>
          <a:xfrm>
            <a:off x="8080370" y="5495973"/>
            <a:ext cx="264456" cy="24833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5" name="직선 화살표 연결선 54"/>
          <p:cNvCxnSpPr>
            <a:stCxn id="52" idx="0"/>
            <a:endCxn id="42" idx="3"/>
          </p:cNvCxnSpPr>
          <p:nvPr/>
        </p:nvCxnSpPr>
        <p:spPr>
          <a:xfrm flipH="1" flipV="1">
            <a:off x="6746720" y="3131015"/>
            <a:ext cx="747522" cy="2262064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/>
          <p:cNvCxnSpPr>
            <a:endCxn id="42" idx="3"/>
          </p:cNvCxnSpPr>
          <p:nvPr/>
        </p:nvCxnSpPr>
        <p:spPr>
          <a:xfrm flipH="1" flipV="1">
            <a:off x="6746720" y="3131015"/>
            <a:ext cx="977105" cy="2216066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/>
          <p:cNvCxnSpPr>
            <a:stCxn id="54" idx="0"/>
            <a:endCxn id="42" idx="3"/>
          </p:cNvCxnSpPr>
          <p:nvPr/>
        </p:nvCxnSpPr>
        <p:spPr>
          <a:xfrm flipH="1" flipV="1">
            <a:off x="6746720" y="3131015"/>
            <a:ext cx="1465878" cy="2364958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그림 57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624789" y="3219623"/>
            <a:ext cx="403106" cy="459616"/>
          </a:xfrm>
          <a:prstGeom prst="rect">
            <a:avLst/>
          </a:prstGeom>
        </p:spPr>
      </p:pic>
      <p:sp>
        <p:nvSpPr>
          <p:cNvPr id="59" name="TextBox 58"/>
          <p:cNvSpPr txBox="1"/>
          <p:nvPr/>
        </p:nvSpPr>
        <p:spPr>
          <a:xfrm>
            <a:off x="6898991" y="3648035"/>
            <a:ext cx="18308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Sample selection</a:t>
            </a:r>
          </a:p>
          <a:p>
            <a:pPr algn="ctr"/>
            <a:r>
              <a:rPr lang="en-US" altLang="ko-K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(patches)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7223202" y="2997103"/>
            <a:ext cx="12241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Auto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5119725" y="2687216"/>
            <a:ext cx="12241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Oracle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6633944" y="2277287"/>
            <a:ext cx="12241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Updating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3" name="직선 연결선 62"/>
          <p:cNvCxnSpPr/>
          <p:nvPr/>
        </p:nvCxnSpPr>
        <p:spPr>
          <a:xfrm flipV="1">
            <a:off x="6804248" y="1850491"/>
            <a:ext cx="72529" cy="15082"/>
          </a:xfrm>
          <a:prstGeom prst="line">
            <a:avLst/>
          </a:prstGeom>
          <a:ln w="19050">
            <a:solidFill>
              <a:srgbClr val="124F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/>
          <p:cNvCxnSpPr/>
          <p:nvPr/>
        </p:nvCxnSpPr>
        <p:spPr>
          <a:xfrm>
            <a:off x="6601465" y="1849302"/>
            <a:ext cx="109010" cy="24309"/>
          </a:xfrm>
          <a:prstGeom prst="line">
            <a:avLst/>
          </a:prstGeom>
          <a:ln w="19050">
            <a:solidFill>
              <a:srgbClr val="124F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1802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55575" y="127265"/>
            <a:ext cx="5386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차년도 연구 계획 범위 논의 </a:t>
            </a:r>
            <a:endParaRPr lang="ko-KR" altLang="en-US" b="1" dirty="0"/>
          </a:p>
        </p:txBody>
      </p:sp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316491" y="547972"/>
            <a:ext cx="8554044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u="sng" dirty="0" smtClean="0"/>
              <a:t>현미경은 현재 그대로 진행 가능함</a:t>
            </a:r>
            <a:endParaRPr lang="en-US" altLang="ko-KR" sz="1600" u="sng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스캐너 </a:t>
            </a:r>
            <a:r>
              <a:rPr lang="en-US" altLang="ko-KR" sz="1600" dirty="0" smtClean="0"/>
              <a:t>*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400" dirty="0" smtClean="0"/>
              <a:t>=&gt; incremental learning</a:t>
            </a:r>
            <a:r>
              <a:rPr lang="ko-KR" altLang="en-US" sz="1400" dirty="0" smtClean="0"/>
              <a:t>에 대한 </a:t>
            </a:r>
            <a:r>
              <a:rPr lang="en-US" altLang="ko-KR" sz="1400" dirty="0" smtClean="0"/>
              <a:t>need</a:t>
            </a:r>
            <a:r>
              <a:rPr lang="ko-KR" altLang="en-US" sz="1400" dirty="0" smtClean="0"/>
              <a:t>가 강함</a:t>
            </a:r>
            <a:endParaRPr lang="en-US" altLang="ko-KR" sz="1400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언제까지고 </a:t>
            </a:r>
            <a:r>
              <a:rPr lang="en-US" altLang="ko-KR" sz="1400" dirty="0" smtClean="0"/>
              <a:t>annotation</a:t>
            </a:r>
            <a:r>
              <a:rPr lang="ko-KR" altLang="en-US" sz="1400" dirty="0" smtClean="0"/>
              <a:t>을 생성할 수는 없다</a:t>
            </a:r>
            <a:r>
              <a:rPr lang="en-US" altLang="ko-KR" sz="1400" dirty="0" smtClean="0"/>
              <a:t>. (</a:t>
            </a:r>
            <a:r>
              <a:rPr lang="ko-KR" altLang="en-US" sz="1400" dirty="0" smtClean="0"/>
              <a:t>현미경 </a:t>
            </a:r>
            <a:r>
              <a:rPr lang="en-US" altLang="ko-KR" sz="1400" dirty="0" smtClean="0"/>
              <a:t>=&gt; weakly)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600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성능 자체 강화에 대한 연구</a:t>
            </a:r>
            <a:endParaRPr lang="en-US" altLang="ko-KR" sz="1600" dirty="0" smtClean="0"/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smtClean="0"/>
              <a:t>VIT </a:t>
            </a:r>
            <a:r>
              <a:rPr lang="ko-KR" altLang="en-US" sz="1600" dirty="0" smtClean="0"/>
              <a:t>및</a:t>
            </a:r>
            <a:r>
              <a:rPr lang="en-US" altLang="ko-KR" sz="1600" dirty="0" smtClean="0"/>
              <a:t> </a:t>
            </a:r>
            <a:r>
              <a:rPr lang="en-US" altLang="ko-KR" sz="1600" dirty="0" err="1"/>
              <a:t>D</a:t>
            </a:r>
            <a:r>
              <a:rPr lang="en-US" altLang="ko-KR" sz="1600" dirty="0" err="1" smtClean="0"/>
              <a:t>eit</a:t>
            </a:r>
            <a:r>
              <a:rPr lang="ko-KR" altLang="en-US" sz="1600" dirty="0" smtClean="0"/>
              <a:t>를 </a:t>
            </a:r>
            <a:r>
              <a:rPr lang="en-US" altLang="ko-KR" sz="1600" dirty="0" smtClean="0"/>
              <a:t>classification</a:t>
            </a:r>
            <a:r>
              <a:rPr lang="ko-KR" altLang="en-US" sz="1600" dirty="0" smtClean="0"/>
              <a:t>에 연결한 연구 등에 대해 </a:t>
            </a:r>
            <a:r>
              <a:rPr lang="ko-KR" altLang="en-US" sz="1600" dirty="0" err="1" smtClean="0"/>
              <a:t>서칭중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(‘Bryan, JJ)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다만 </a:t>
            </a:r>
            <a:r>
              <a:rPr lang="ko-KR" altLang="en-US" sz="1600" dirty="0" err="1" smtClean="0"/>
              <a:t>씨젠</a:t>
            </a:r>
            <a:r>
              <a:rPr lang="ko-KR" altLang="en-US" sz="1600" dirty="0" smtClean="0"/>
              <a:t> 내에서 자체적으로 준비중인것들이 있어 겹치지 않게 진행할 </a:t>
            </a:r>
            <a:r>
              <a:rPr lang="ko-KR" altLang="en-US" sz="1600" dirty="0" smtClean="0"/>
              <a:t>계획</a:t>
            </a:r>
            <a:r>
              <a:rPr lang="en-US" altLang="ko-KR" sz="1600" dirty="0"/>
              <a:t>	</a:t>
            </a:r>
            <a:endParaRPr lang="en-US" altLang="ko-KR" sz="1600" dirty="0" smtClean="0"/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(</a:t>
            </a:r>
            <a:r>
              <a:rPr lang="ko-KR" altLang="en-US" sz="1600" dirty="0" smtClean="0"/>
              <a:t>범위 공유 요청</a:t>
            </a:r>
            <a:r>
              <a:rPr lang="en-US" altLang="ko-KR" sz="1600" dirty="0" smtClean="0"/>
              <a:t>)</a:t>
            </a:r>
            <a:r>
              <a:rPr lang="ko-KR" altLang="en-US" sz="1600" dirty="0" smtClean="0"/>
              <a:t> </a:t>
            </a:r>
            <a:endParaRPr lang="ko-KR" altLang="en-US" sz="16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891" y="3491684"/>
            <a:ext cx="4414416" cy="3266835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7357927" y="82450"/>
            <a:ext cx="1717705" cy="9067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내부 회의용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5542223" y="6389187"/>
            <a:ext cx="37401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데이터 사이언스로? 확인 </a:t>
            </a:r>
            <a:r>
              <a:rPr lang="ko-KR" altLang="en-US" dirty="0" err="1">
                <a:solidFill>
                  <a:srgbClr val="FF0000"/>
                </a:solidFill>
              </a:rPr>
              <a:t>필요할듯</a:t>
            </a:r>
            <a:r>
              <a:rPr lang="ko-KR" altLang="en-US" dirty="0">
                <a:solidFill>
                  <a:srgbClr val="FF000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00548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030095" y="-141316"/>
            <a:ext cx="955964" cy="13134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1454727" y="3882045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18802" y="3208712"/>
            <a:ext cx="73609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smtClean="0">
                <a:latin typeface="+mj-ea"/>
                <a:ea typeface="+mj-ea"/>
              </a:rPr>
              <a:t>현미경 시스템</a:t>
            </a:r>
            <a:endParaRPr lang="ko-KR" altLang="en-US" sz="28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442910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/>
        </p:nvSpPr>
        <p:spPr>
          <a:xfrm>
            <a:off x="274320" y="121149"/>
            <a:ext cx="5386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현미경 모델 </a:t>
            </a:r>
            <a:r>
              <a:rPr lang="en-US" altLang="ko-KR" b="1" dirty="0" smtClean="0"/>
              <a:t>(</a:t>
            </a:r>
            <a:r>
              <a:rPr lang="ko-KR" altLang="en-US" b="1" dirty="0" smtClean="0"/>
              <a:t>변경</a:t>
            </a:r>
            <a:r>
              <a:rPr lang="en-US" altLang="ko-KR" b="1" dirty="0" smtClean="0"/>
              <a:t>)</a:t>
            </a:r>
            <a:endParaRPr lang="ko-KR" altLang="en-US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0238" y="4265253"/>
            <a:ext cx="2882200" cy="2089755"/>
          </a:xfrm>
          <a:prstGeom prst="rect">
            <a:avLst/>
          </a:prstGeom>
        </p:spPr>
      </p:pic>
      <p:cxnSp>
        <p:nvCxnSpPr>
          <p:cNvPr id="91" name="직선 연결선 90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직사각형 91"/>
          <p:cNvSpPr/>
          <p:nvPr/>
        </p:nvSpPr>
        <p:spPr>
          <a:xfrm>
            <a:off x="5540237" y="4265253"/>
            <a:ext cx="2882201" cy="2101804"/>
          </a:xfrm>
          <a:prstGeom prst="rect">
            <a:avLst/>
          </a:pr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직사각형 92"/>
          <p:cNvSpPr/>
          <p:nvPr/>
        </p:nvSpPr>
        <p:spPr>
          <a:xfrm>
            <a:off x="5540237" y="4001732"/>
            <a:ext cx="2882201" cy="251472"/>
          </a:xfrm>
          <a:prstGeom prst="rect">
            <a:avLst/>
          </a:prstGeom>
          <a:solidFill>
            <a:srgbClr val="002060"/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latin typeface="현대하모니 M" panose="02020603020101020101" pitchFamily="18" charset="-127"/>
                <a:ea typeface="현대하모니 M" panose="02020603020101020101" pitchFamily="18" charset="-127"/>
              </a:rPr>
              <a:t>병변</a:t>
            </a:r>
            <a:r>
              <a:rPr lang="ko-KR" altLang="en-US" sz="12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 표시</a:t>
            </a:r>
          </a:p>
        </p:txBody>
      </p:sp>
      <p:sp>
        <p:nvSpPr>
          <p:cNvPr id="95" name="직사각형 94"/>
          <p:cNvSpPr/>
          <p:nvPr/>
        </p:nvSpPr>
        <p:spPr>
          <a:xfrm>
            <a:off x="6409188" y="2623225"/>
            <a:ext cx="168507" cy="2119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이등변 삼각형 96"/>
          <p:cNvSpPr/>
          <p:nvPr/>
        </p:nvSpPr>
        <p:spPr>
          <a:xfrm>
            <a:off x="1514395" y="1709845"/>
            <a:ext cx="880563" cy="248305"/>
          </a:xfrm>
          <a:prstGeom prst="triangle">
            <a:avLst>
              <a:gd name="adj" fmla="val 55862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8" name="그림 97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rcRect r="24443"/>
          <a:stretch/>
        </p:blipFill>
        <p:spPr>
          <a:xfrm>
            <a:off x="5722186" y="1058886"/>
            <a:ext cx="1079614" cy="778373"/>
          </a:xfrm>
          <a:prstGeom prst="rect">
            <a:avLst/>
          </a:prstGeom>
        </p:spPr>
      </p:pic>
      <p:pic>
        <p:nvPicPr>
          <p:cNvPr id="99" name="그림 98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736636" y="1867066"/>
            <a:ext cx="1080479" cy="789824"/>
          </a:xfrm>
          <a:prstGeom prst="rect">
            <a:avLst/>
          </a:prstGeom>
        </p:spPr>
      </p:pic>
      <p:pic>
        <p:nvPicPr>
          <p:cNvPr id="100" name="그림 99"/>
          <p:cNvPicPr>
            <a:picLocks noChangeAspect="1"/>
          </p:cNvPicPr>
          <p:nvPr/>
        </p:nvPicPr>
        <p:blipFill rotWithShape="1">
          <a:blip r:embed="rId7"/>
          <a:srcRect t="11695" r="23982" b="22032"/>
          <a:stretch/>
        </p:blipFill>
        <p:spPr>
          <a:xfrm>
            <a:off x="1515795" y="1958150"/>
            <a:ext cx="881672" cy="576478"/>
          </a:xfrm>
          <a:prstGeom prst="rect">
            <a:avLst/>
          </a:prstGeom>
        </p:spPr>
      </p:pic>
      <p:grpSp>
        <p:nvGrpSpPr>
          <p:cNvPr id="101" name="그룹 100"/>
          <p:cNvGrpSpPr/>
          <p:nvPr/>
        </p:nvGrpSpPr>
        <p:grpSpPr>
          <a:xfrm>
            <a:off x="1746740" y="1267393"/>
            <a:ext cx="518813" cy="546741"/>
            <a:chOff x="836087" y="1652297"/>
            <a:chExt cx="1277288" cy="1266224"/>
          </a:xfrm>
        </p:grpSpPr>
        <p:sp>
          <p:nvSpPr>
            <p:cNvPr id="102" name="타원 101"/>
            <p:cNvSpPr/>
            <p:nvPr/>
          </p:nvSpPr>
          <p:spPr>
            <a:xfrm>
              <a:off x="836087" y="1652297"/>
              <a:ext cx="1277288" cy="126622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3" name="Picture 4" descr="microscope scanner icon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3300" y="1781956"/>
              <a:ext cx="992479" cy="9924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4" name="그림 103"/>
          <p:cNvPicPr>
            <a:picLocks noChangeAspect="1"/>
          </p:cNvPicPr>
          <p:nvPr/>
        </p:nvPicPr>
        <p:blipFill rotWithShape="1">
          <a:blip r:embed="rId9"/>
          <a:srcRect l="1562" t="4908" r="1" b="2249"/>
          <a:stretch/>
        </p:blipFill>
        <p:spPr>
          <a:xfrm>
            <a:off x="2142223" y="1611556"/>
            <a:ext cx="287517" cy="272300"/>
          </a:xfrm>
          <a:prstGeom prst="rect">
            <a:avLst/>
          </a:prstGeom>
        </p:spPr>
      </p:pic>
      <p:sp>
        <p:nvSpPr>
          <p:cNvPr id="105" name="직사각형 104"/>
          <p:cNvSpPr/>
          <p:nvPr/>
        </p:nvSpPr>
        <p:spPr>
          <a:xfrm>
            <a:off x="1404742" y="1121976"/>
            <a:ext cx="1149285" cy="1491067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직사각형 105"/>
          <p:cNvSpPr/>
          <p:nvPr/>
        </p:nvSpPr>
        <p:spPr>
          <a:xfrm>
            <a:off x="1404742" y="986226"/>
            <a:ext cx="1149286" cy="228611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판독 과정 촬영</a:t>
            </a:r>
          </a:p>
        </p:txBody>
      </p:sp>
      <p:pic>
        <p:nvPicPr>
          <p:cNvPr id="107" name="그림 10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86349" y="1406121"/>
            <a:ext cx="547622" cy="588073"/>
          </a:xfrm>
          <a:prstGeom prst="ellips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</p:pic>
      <p:sp>
        <p:nvSpPr>
          <p:cNvPr id="108" name="object 27"/>
          <p:cNvSpPr txBox="1"/>
          <p:nvPr/>
        </p:nvSpPr>
        <p:spPr>
          <a:xfrm>
            <a:off x="2676092" y="981326"/>
            <a:ext cx="1680129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altLang="ko-KR" sz="12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*</a:t>
            </a:r>
            <a:r>
              <a:rPr lang="ko-KR" altLang="en-US" sz="12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노이즈 이미지 </a:t>
            </a:r>
            <a:r>
              <a:rPr lang="ko-KR" altLang="en-US" sz="1200" spc="-35" dirty="0" err="1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필터링</a:t>
            </a:r>
            <a:r>
              <a:rPr lang="en-US" altLang="ko-KR" sz="12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/>
            </a:r>
            <a:br>
              <a:rPr lang="en-US" altLang="ko-KR" sz="12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</a:br>
            <a:r>
              <a:rPr lang="en-US" altLang="ko-KR" sz="12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(</a:t>
            </a:r>
            <a:r>
              <a:rPr lang="ko-KR" altLang="en-US" sz="12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약 </a:t>
            </a:r>
            <a:r>
              <a:rPr lang="en-US" altLang="ko-KR" sz="12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95% </a:t>
            </a:r>
            <a:r>
              <a:rPr lang="ko-KR" altLang="en-US" sz="12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노이즈 제거</a:t>
            </a:r>
            <a:r>
              <a:rPr lang="en-US" altLang="ko-KR" sz="12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)</a:t>
            </a:r>
            <a:endParaRPr lang="en-US" altLang="ko-KR" sz="1200" spc="-35" dirty="0">
              <a:solidFill>
                <a:srgbClr val="FF0000"/>
              </a:solidFill>
              <a:latin typeface="현대하모니 M" panose="02020603020101020101" pitchFamily="18" charset="-127"/>
              <a:ea typeface="현대하모니 M" panose="02020603020101020101" pitchFamily="18" charset="-127"/>
              <a:cs typeface="Arial"/>
            </a:endParaRPr>
          </a:p>
        </p:txBody>
      </p:sp>
      <p:sp>
        <p:nvSpPr>
          <p:cNvPr id="109" name="object 27"/>
          <p:cNvSpPr txBox="1"/>
          <p:nvPr/>
        </p:nvSpPr>
        <p:spPr>
          <a:xfrm>
            <a:off x="5704265" y="2744138"/>
            <a:ext cx="1231458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altLang="ko-KR" sz="12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*</a:t>
            </a:r>
            <a:r>
              <a:rPr lang="ko-KR" altLang="en-US" sz="12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유효 이미지 저장</a:t>
            </a:r>
            <a:endParaRPr lang="en-US" altLang="ko-KR" sz="1200" spc="-35" dirty="0">
              <a:solidFill>
                <a:srgbClr val="FF0000"/>
              </a:solidFill>
              <a:latin typeface="현대하모니 M" panose="02020603020101020101" pitchFamily="18" charset="-127"/>
              <a:ea typeface="현대하모니 M" panose="02020603020101020101" pitchFamily="18" charset="-127"/>
              <a:cs typeface="Arial"/>
            </a:endParaRPr>
          </a:p>
        </p:txBody>
      </p:sp>
      <p:pic>
        <p:nvPicPr>
          <p:cNvPr id="111" name="Picture 2" descr="í´ì§íµ ìì´ì½ì ëí ì´ë¯¸ì§ ê²ìê²°ê³¼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7023" y="2090197"/>
            <a:ext cx="582222" cy="58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2" name="꺾인 연결선 111"/>
          <p:cNvCxnSpPr>
            <a:stCxn id="119" idx="2"/>
            <a:endCxn id="111" idx="0"/>
          </p:cNvCxnSpPr>
          <p:nvPr/>
        </p:nvCxnSpPr>
        <p:spPr>
          <a:xfrm rot="5400000">
            <a:off x="3992710" y="1984771"/>
            <a:ext cx="210851" cy="1"/>
          </a:xfrm>
          <a:prstGeom prst="bentConnector3">
            <a:avLst>
              <a:gd name="adj1" fmla="val 50000"/>
            </a:avLst>
          </a:prstGeom>
          <a:ln>
            <a:solidFill>
              <a:schemeClr val="accent2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꺾인 연결선 112"/>
          <p:cNvCxnSpPr>
            <a:stCxn id="107" idx="6"/>
            <a:endCxn id="115" idx="1"/>
          </p:cNvCxnSpPr>
          <p:nvPr/>
        </p:nvCxnSpPr>
        <p:spPr>
          <a:xfrm>
            <a:off x="3433971" y="1700158"/>
            <a:ext cx="1433774" cy="51761"/>
          </a:xfrm>
          <a:prstGeom prst="bentConnector3">
            <a:avLst>
              <a:gd name="adj1" fmla="val 50000"/>
            </a:avLst>
          </a:prstGeom>
          <a:ln>
            <a:solidFill>
              <a:schemeClr val="accent2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모서리가 둥근 직사각형 113"/>
          <p:cNvSpPr/>
          <p:nvPr/>
        </p:nvSpPr>
        <p:spPr>
          <a:xfrm>
            <a:off x="5662671" y="996109"/>
            <a:ext cx="1213603" cy="1736343"/>
          </a:xfrm>
          <a:prstGeom prst="roundRect">
            <a:avLst>
              <a:gd name="adj" fmla="val 6393"/>
            </a:avLst>
          </a:prstGeom>
          <a:noFill/>
          <a:ln w="63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5" name="Picture 4" descr="ê´ë ¨ ì´ë¯¸ì§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268" t="24381" r="17945" b="24826"/>
          <a:stretch/>
        </p:blipFill>
        <p:spPr bwMode="auto">
          <a:xfrm>
            <a:off x="4867745" y="1538135"/>
            <a:ext cx="536945" cy="427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6" name="오른쪽 화살표 115"/>
          <p:cNvSpPr/>
          <p:nvPr/>
        </p:nvSpPr>
        <p:spPr>
          <a:xfrm>
            <a:off x="2579993" y="1535146"/>
            <a:ext cx="251520" cy="312673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7" name="직선 연결선 116"/>
          <p:cNvCxnSpPr>
            <a:endCxn id="115" idx="3"/>
          </p:cNvCxnSpPr>
          <p:nvPr/>
        </p:nvCxnSpPr>
        <p:spPr>
          <a:xfrm flipH="1" flipV="1">
            <a:off x="5404690" y="1751919"/>
            <a:ext cx="237551" cy="9347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연결선 117"/>
          <p:cNvCxnSpPr>
            <a:endCxn id="115" idx="3"/>
          </p:cNvCxnSpPr>
          <p:nvPr/>
        </p:nvCxnSpPr>
        <p:spPr>
          <a:xfrm flipH="1">
            <a:off x="5404690" y="1029079"/>
            <a:ext cx="257981" cy="7228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9" name="그림 118"/>
          <p:cNvPicPr>
            <a:picLocks noChangeAspect="1"/>
          </p:cNvPicPr>
          <p:nvPr/>
        </p:nvPicPr>
        <p:blipFill rotWithShape="1">
          <a:blip r:embed="rId14"/>
          <a:srcRect l="18306" b="19829"/>
          <a:stretch/>
        </p:blipFill>
        <p:spPr>
          <a:xfrm>
            <a:off x="3869444" y="1504574"/>
            <a:ext cx="457381" cy="374772"/>
          </a:xfrm>
          <a:prstGeom prst="rect">
            <a:avLst/>
          </a:prstGeom>
        </p:spPr>
      </p:pic>
      <p:sp>
        <p:nvSpPr>
          <p:cNvPr id="120" name="object 27"/>
          <p:cNvSpPr txBox="1"/>
          <p:nvPr/>
        </p:nvSpPr>
        <p:spPr>
          <a:xfrm>
            <a:off x="1559619" y="2772557"/>
            <a:ext cx="1231458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altLang="ko-KR" sz="12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*file </a:t>
            </a:r>
            <a:r>
              <a:rPr lang="en-US" altLang="ko-KR" sz="1200" spc="-35" dirty="0" smtClean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watcher (</a:t>
            </a:r>
            <a:r>
              <a:rPr lang="ko-KR" altLang="en-US" sz="1200" spc="-35" dirty="0" err="1" smtClean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반응형</a:t>
            </a:r>
            <a:r>
              <a:rPr lang="en-US" altLang="ko-KR" sz="1200" spc="-35" dirty="0" smtClean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)</a:t>
            </a:r>
            <a:r>
              <a:rPr lang="ko-KR" altLang="en-US" sz="1200" spc="-35" dirty="0" smtClean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기반 </a:t>
            </a:r>
            <a:r>
              <a:rPr lang="ko-KR" altLang="en-US" sz="12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노이즈 분류</a:t>
            </a:r>
            <a:endParaRPr lang="en-US" altLang="ko-KR" sz="1200" spc="-35" dirty="0">
              <a:solidFill>
                <a:srgbClr val="FF0000"/>
              </a:solidFill>
              <a:latin typeface="현대하모니 M" panose="02020603020101020101" pitchFamily="18" charset="-127"/>
              <a:ea typeface="현대하모니 M" panose="02020603020101020101" pitchFamily="18" charset="-127"/>
              <a:cs typeface="Arial"/>
            </a:endParaRPr>
          </a:p>
        </p:txBody>
      </p:sp>
      <p:pic>
        <p:nvPicPr>
          <p:cNvPr id="121" name="그림 120"/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3279" b="97268" l="935" r="95016">
                        <a14:foregroundMark x1="36137" y1="32514" x2="54829" y2="63934"/>
                        <a14:foregroundMark x1="63863" y1="26503" x2="78505" y2="45902"/>
                        <a14:foregroundMark x1="14019" y1="50820" x2="40498" y2="23770"/>
                        <a14:foregroundMark x1="40810" y1="26503" x2="76636" y2="28689"/>
                        <a14:foregroundMark x1="25234" y1="53825" x2="39252" y2="70219"/>
                        <a14:foregroundMark x1="52025" y1="65847" x2="56075" y2="88251"/>
                        <a14:foregroundMark x1="78505" y1="48361" x2="60125" y2="88251"/>
                        <a14:foregroundMark x1="28660" y1="53279" x2="47664" y2="89071"/>
                        <a14:foregroundMark x1="24299" y1="83880" x2="67913" y2="89617"/>
                        <a14:foregroundMark x1="59813" y1="33880" x2="62305" y2="67213"/>
                        <a14:foregroundMark x1="75389" y1="32514" x2="81308" y2="56831"/>
                        <a14:foregroundMark x1="87227" y1="46175" x2="87539" y2="54098"/>
                        <a14:foregroundMark x1="22118" y1="48907" x2="31153" y2="6229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36218" y="3509117"/>
            <a:ext cx="864096" cy="985229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 rot="20429804">
            <a:off x="5606750" y="3853067"/>
            <a:ext cx="132695" cy="45719"/>
          </a:xfrm>
          <a:prstGeom prst="rect">
            <a:avLst/>
          </a:prstGeom>
          <a:solidFill>
            <a:srgbClr val="0F4A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2" name="직사각형 121"/>
          <p:cNvSpPr/>
          <p:nvPr/>
        </p:nvSpPr>
        <p:spPr>
          <a:xfrm rot="1699552">
            <a:off x="5432669" y="3850452"/>
            <a:ext cx="132695" cy="45719"/>
          </a:xfrm>
          <a:prstGeom prst="rect">
            <a:avLst/>
          </a:prstGeom>
          <a:solidFill>
            <a:srgbClr val="0F4A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모서리가 둥근 직사각형 21"/>
          <p:cNvSpPr/>
          <p:nvPr/>
        </p:nvSpPr>
        <p:spPr>
          <a:xfrm>
            <a:off x="1020651" y="905756"/>
            <a:ext cx="6327800" cy="2386083"/>
          </a:xfrm>
          <a:prstGeom prst="roundRect">
            <a:avLst>
              <a:gd name="adj" fmla="val 4474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순서도: 자기 디스크 22"/>
          <p:cNvSpPr/>
          <p:nvPr/>
        </p:nvSpPr>
        <p:spPr>
          <a:xfrm>
            <a:off x="4966496" y="2975426"/>
            <a:ext cx="343534" cy="129167"/>
          </a:xfrm>
          <a:prstGeom prst="flowChartMagneticDisk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4" name="순서도: 자기 디스크 123"/>
          <p:cNvSpPr/>
          <p:nvPr/>
        </p:nvSpPr>
        <p:spPr>
          <a:xfrm>
            <a:off x="4966495" y="2890934"/>
            <a:ext cx="343534" cy="129167"/>
          </a:xfrm>
          <a:prstGeom prst="flowChartMagneticDisk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5" name="순서도: 자기 디스크 124"/>
          <p:cNvSpPr/>
          <p:nvPr/>
        </p:nvSpPr>
        <p:spPr>
          <a:xfrm>
            <a:off x="4966961" y="2801331"/>
            <a:ext cx="343534" cy="129167"/>
          </a:xfrm>
          <a:prstGeom prst="flowChartMagneticDisk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6" name="꺾인 연결선 125"/>
          <p:cNvCxnSpPr>
            <a:stCxn id="115" idx="2"/>
            <a:endCxn id="125" idx="1"/>
          </p:cNvCxnSpPr>
          <p:nvPr/>
        </p:nvCxnSpPr>
        <p:spPr>
          <a:xfrm rot="16200000" flipH="1">
            <a:off x="4719659" y="2382261"/>
            <a:ext cx="835629" cy="2510"/>
          </a:xfrm>
          <a:prstGeom prst="bentConnector3">
            <a:avLst>
              <a:gd name="adj1" fmla="val 50000"/>
            </a:avLst>
          </a:prstGeom>
          <a:ln>
            <a:solidFill>
              <a:schemeClr val="accent2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7" name="그림 126"/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3279" b="97268" l="935" r="95016">
                        <a14:foregroundMark x1="36137" y1="32514" x2="54829" y2="63934"/>
                        <a14:foregroundMark x1="63863" y1="26503" x2="78505" y2="45902"/>
                        <a14:foregroundMark x1="14019" y1="50820" x2="40498" y2="23770"/>
                        <a14:foregroundMark x1="40810" y1="26503" x2="76636" y2="28689"/>
                        <a14:foregroundMark x1="25234" y1="53825" x2="39252" y2="70219"/>
                        <a14:foregroundMark x1="52025" y1="65847" x2="56075" y2="88251"/>
                        <a14:foregroundMark x1="78505" y1="48361" x2="60125" y2="88251"/>
                        <a14:foregroundMark x1="28660" y1="53279" x2="47664" y2="89071"/>
                        <a14:foregroundMark x1="24299" y1="83880" x2="67913" y2="89617"/>
                        <a14:foregroundMark x1="59813" y1="33880" x2="62305" y2="67213"/>
                        <a14:foregroundMark x1="75389" y1="32514" x2="81308" y2="56831"/>
                        <a14:foregroundMark x1="87227" y1="46175" x2="87539" y2="54098"/>
                        <a14:foregroundMark x1="22118" y1="48907" x2="31153" y2="6229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86762" y="3487423"/>
            <a:ext cx="864096" cy="985229"/>
          </a:xfrm>
          <a:prstGeom prst="rect">
            <a:avLst/>
          </a:prstGeom>
        </p:spPr>
      </p:pic>
      <p:sp>
        <p:nvSpPr>
          <p:cNvPr id="128" name="직사각형 127"/>
          <p:cNvSpPr/>
          <p:nvPr/>
        </p:nvSpPr>
        <p:spPr>
          <a:xfrm>
            <a:off x="1254108" y="5008690"/>
            <a:ext cx="1383746" cy="1385182"/>
          </a:xfrm>
          <a:prstGeom prst="rect">
            <a:avLst/>
          </a:prstGeom>
          <a:noFill/>
          <a:ln w="127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9" name="직사각형 128"/>
          <p:cNvSpPr/>
          <p:nvPr/>
        </p:nvSpPr>
        <p:spPr>
          <a:xfrm>
            <a:off x="1254107" y="4745169"/>
            <a:ext cx="1383747" cy="251472"/>
          </a:xfrm>
          <a:prstGeom prst="rect">
            <a:avLst/>
          </a:prstGeom>
          <a:solidFill>
            <a:schemeClr val="accent2">
              <a:lumMod val="75000"/>
            </a:schemeClr>
          </a:solidFill>
          <a:ln w="127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환자 분류</a:t>
            </a:r>
          </a:p>
        </p:txBody>
      </p:sp>
      <p:sp>
        <p:nvSpPr>
          <p:cNvPr id="130" name="직사각형 129"/>
          <p:cNvSpPr/>
          <p:nvPr/>
        </p:nvSpPr>
        <p:spPr>
          <a:xfrm>
            <a:off x="3043563" y="5008690"/>
            <a:ext cx="1383746" cy="1385182"/>
          </a:xfrm>
          <a:prstGeom prst="rect">
            <a:avLst/>
          </a:prstGeom>
          <a:noFill/>
          <a:ln w="127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1" name="직사각형 130"/>
          <p:cNvSpPr/>
          <p:nvPr/>
        </p:nvSpPr>
        <p:spPr>
          <a:xfrm>
            <a:off x="3043562" y="4745169"/>
            <a:ext cx="1383747" cy="251472"/>
          </a:xfrm>
          <a:prstGeom prst="rect">
            <a:avLst/>
          </a:prstGeom>
          <a:solidFill>
            <a:schemeClr val="accent5">
              <a:lumMod val="50000"/>
            </a:schemeClr>
          </a:solidFill>
          <a:ln w="127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핵심 이미지 추출</a:t>
            </a:r>
            <a:endParaRPr lang="ko-KR" altLang="en-US" sz="1200" dirty="0"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cxnSp>
        <p:nvCxnSpPr>
          <p:cNvPr id="27" name="꺾인 연결선 26"/>
          <p:cNvCxnSpPr>
            <a:stCxn id="127" idx="2"/>
            <a:endCxn id="129" idx="0"/>
          </p:cNvCxnSpPr>
          <p:nvPr/>
        </p:nvCxnSpPr>
        <p:spPr>
          <a:xfrm rot="5400000">
            <a:off x="2696138" y="3722496"/>
            <a:ext cx="272517" cy="177282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꺾인 연결선 131"/>
          <p:cNvCxnSpPr>
            <a:stCxn id="127" idx="2"/>
            <a:endCxn id="131" idx="0"/>
          </p:cNvCxnSpPr>
          <p:nvPr/>
        </p:nvCxnSpPr>
        <p:spPr>
          <a:xfrm rot="16200000" flipH="1">
            <a:off x="3590865" y="4600597"/>
            <a:ext cx="272517" cy="1662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3" name="그림 132"/>
          <p:cNvPicPr>
            <a:picLocks noChangeAspect="1"/>
          </p:cNvPicPr>
          <p:nvPr/>
        </p:nvPicPr>
        <p:blipFill rotWithShape="1">
          <a:blip r:embed="rId2"/>
          <a:srcRect r="51058"/>
          <a:stretch/>
        </p:blipFill>
        <p:spPr>
          <a:xfrm>
            <a:off x="3308672" y="5052494"/>
            <a:ext cx="875879" cy="1297574"/>
          </a:xfrm>
          <a:prstGeom prst="rect">
            <a:avLst/>
          </a:prstGeom>
        </p:spPr>
      </p:pic>
      <p:cxnSp>
        <p:nvCxnSpPr>
          <p:cNvPr id="134" name="꺾인 연결선 133"/>
          <p:cNvCxnSpPr>
            <a:stCxn id="130" idx="3"/>
            <a:endCxn id="121" idx="1"/>
          </p:cNvCxnSpPr>
          <p:nvPr/>
        </p:nvCxnSpPr>
        <p:spPr>
          <a:xfrm flipV="1">
            <a:off x="4427309" y="4001732"/>
            <a:ext cx="708909" cy="169954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5" name="그림 134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332239" y="5109263"/>
            <a:ext cx="1471228" cy="1184036"/>
          </a:xfrm>
          <a:prstGeom prst="rect">
            <a:avLst/>
          </a:prstGeom>
        </p:spPr>
      </p:pic>
      <p:cxnSp>
        <p:nvCxnSpPr>
          <p:cNvPr id="136" name="꺾인 연결선 135"/>
          <p:cNvCxnSpPr>
            <a:stCxn id="124" idx="2"/>
            <a:endCxn id="127" idx="3"/>
          </p:cNvCxnSpPr>
          <p:nvPr/>
        </p:nvCxnSpPr>
        <p:spPr>
          <a:xfrm rot="10800000" flipV="1">
            <a:off x="4150859" y="2955518"/>
            <a:ext cx="815637" cy="102452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945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030095" y="-141316"/>
            <a:ext cx="955964" cy="13134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66254" y="146057"/>
            <a:ext cx="2859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Issue summary</a:t>
            </a:r>
            <a:endParaRPr lang="ko-KR" altLang="en-US" b="1" dirty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494819"/>
              </p:ext>
            </p:extLst>
          </p:nvPr>
        </p:nvGraphicFramePr>
        <p:xfrm>
          <a:off x="260466" y="515389"/>
          <a:ext cx="8725593" cy="400944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85701">
                  <a:extLst>
                    <a:ext uri="{9D8B030D-6E8A-4147-A177-3AD203B41FA5}">
                      <a16:colId xmlns:a16="http://schemas.microsoft.com/office/drawing/2014/main" val="2976591486"/>
                    </a:ext>
                  </a:extLst>
                </a:gridCol>
                <a:gridCol w="3591098">
                  <a:extLst>
                    <a:ext uri="{9D8B030D-6E8A-4147-A177-3AD203B41FA5}">
                      <a16:colId xmlns:a16="http://schemas.microsoft.com/office/drawing/2014/main" val="3040741509"/>
                    </a:ext>
                  </a:extLst>
                </a:gridCol>
                <a:gridCol w="3848794">
                  <a:extLst>
                    <a:ext uri="{9D8B030D-6E8A-4147-A177-3AD203B41FA5}">
                      <a16:colId xmlns:a16="http://schemas.microsoft.com/office/drawing/2014/main" val="2738044987"/>
                    </a:ext>
                  </a:extLst>
                </a:gridCol>
              </a:tblGrid>
              <a:tr h="4997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스캐너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10/29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11/05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182309"/>
                  </a:ext>
                </a:extLst>
              </a:tr>
              <a:tr h="144601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데이터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dirty="0" err="1" smtClean="0"/>
                        <a:t>데일리</a:t>
                      </a:r>
                      <a:r>
                        <a:rPr lang="ko-KR" altLang="en-US" sz="1100" dirty="0" smtClean="0"/>
                        <a:t> 데이터 공유</a:t>
                      </a:r>
                      <a:endParaRPr lang="en-US" altLang="ko-KR" sz="1100" dirty="0" smtClean="0"/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ko-KR" altLang="en-US" sz="11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8337899"/>
                  </a:ext>
                </a:extLst>
              </a:tr>
              <a:tr h="2063645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l" latinLnBrk="1">
                        <a:buFont typeface="Arial" panose="020B0604020202020204" pitchFamily="34" charset="0"/>
                        <a:buChar char="•"/>
                      </a:pPr>
                      <a:endParaRPr lang="ko-KR" altLang="en-US" sz="11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8469630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4489050"/>
              </p:ext>
            </p:extLst>
          </p:nvPr>
        </p:nvGraphicFramePr>
        <p:xfrm>
          <a:off x="260466" y="2451174"/>
          <a:ext cx="8725593" cy="359542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69077">
                  <a:extLst>
                    <a:ext uri="{9D8B030D-6E8A-4147-A177-3AD203B41FA5}">
                      <a16:colId xmlns:a16="http://schemas.microsoft.com/office/drawing/2014/main" val="3887618014"/>
                    </a:ext>
                  </a:extLst>
                </a:gridCol>
                <a:gridCol w="3616036">
                  <a:extLst>
                    <a:ext uri="{9D8B030D-6E8A-4147-A177-3AD203B41FA5}">
                      <a16:colId xmlns:a16="http://schemas.microsoft.com/office/drawing/2014/main" val="3665645377"/>
                    </a:ext>
                  </a:extLst>
                </a:gridCol>
                <a:gridCol w="3840480">
                  <a:extLst>
                    <a:ext uri="{9D8B030D-6E8A-4147-A177-3AD203B41FA5}">
                      <a16:colId xmlns:a16="http://schemas.microsoft.com/office/drawing/2014/main" val="1536205473"/>
                    </a:ext>
                  </a:extLst>
                </a:gridCol>
              </a:tblGrid>
              <a:tr h="9415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위장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0161343"/>
                  </a:ext>
                </a:extLst>
              </a:tr>
              <a:tr h="9672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대장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aseline="0" dirty="0" smtClean="0"/>
                        <a:t>스캐너 모델 </a:t>
                      </a:r>
                      <a:r>
                        <a:rPr lang="en-US" altLang="ko-KR" sz="1200" baseline="0" dirty="0" smtClean="0"/>
                        <a:t>(</a:t>
                      </a:r>
                      <a:r>
                        <a:rPr lang="ko-KR" altLang="en-US" sz="1200" baseline="0" dirty="0" smtClean="0"/>
                        <a:t>대장</a:t>
                      </a:r>
                      <a:r>
                        <a:rPr lang="en-US" altLang="ko-KR" sz="1200" baseline="0" dirty="0" smtClean="0"/>
                        <a:t>) </a:t>
                      </a:r>
                      <a:r>
                        <a:rPr lang="ko-KR" altLang="en-US" sz="1200" baseline="0" dirty="0" smtClean="0"/>
                        <a:t>업데이트 </a:t>
                      </a:r>
                      <a:r>
                        <a:rPr lang="en-US" altLang="ko-KR" sz="1200" baseline="0" dirty="0" smtClean="0"/>
                        <a:t>(‘</a:t>
                      </a:r>
                      <a:r>
                        <a:rPr lang="ko-KR" altLang="en-US" sz="1200" baseline="0" dirty="0" smtClean="0"/>
                        <a:t>박영진</a:t>
                      </a:r>
                      <a:r>
                        <a:rPr lang="en-US" altLang="ko-KR" sz="1200" baseline="0" dirty="0" smtClean="0"/>
                        <a:t>)</a:t>
                      </a:r>
                      <a:endParaRPr lang="ko-KR" altLang="en-US" sz="1200" baseline="0" dirty="0" smtClean="0"/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aseline="0" dirty="0" smtClean="0"/>
                        <a:t>내부 테스트 기준 </a:t>
                      </a:r>
                      <a:r>
                        <a:rPr lang="en-US" altLang="ko-KR" sz="1200" baseline="0" dirty="0" smtClean="0"/>
                        <a:t>95% </a:t>
                      </a:r>
                      <a:r>
                        <a:rPr lang="ko-KR" altLang="en-US" sz="1200" baseline="0" dirty="0" smtClean="0"/>
                        <a:t>성능 모델로 업데이트</a:t>
                      </a:r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aseline="0" dirty="0" smtClean="0"/>
                        <a:t>패치</a:t>
                      </a:r>
                      <a:r>
                        <a:rPr lang="en-US" altLang="ko-KR" sz="1200" baseline="0" dirty="0" smtClean="0"/>
                        <a:t>/</a:t>
                      </a:r>
                      <a:r>
                        <a:rPr lang="ko-KR" altLang="en-US" sz="1200" baseline="0" dirty="0" smtClean="0"/>
                        <a:t>슬라이드 분류기 변경 </a:t>
                      </a:r>
                      <a:endParaRPr lang="en-US" altLang="ko-KR" sz="1200" baseline="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aseline="0" dirty="0" smtClean="0"/>
                        <a:t>업데이트 모델 성능 이슈</a:t>
                      </a:r>
                      <a:endParaRPr lang="en-US" altLang="ko-KR" sz="1200" baseline="0" dirty="0" smtClean="0"/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aseline="0" dirty="0" smtClean="0"/>
                        <a:t>업데이트 모델 성능 이슈 원인 확인 중</a:t>
                      </a:r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aseline="0" dirty="0" smtClean="0"/>
                        <a:t> 틀린 케이스에 대한 샘플 실험 중</a:t>
                      </a:r>
                      <a:endParaRPr lang="en-US" altLang="ko-KR" sz="1200" baseline="0" dirty="0" smtClean="0"/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baseline="0" dirty="0" smtClean="0"/>
                        <a:t>colon 3 class </a:t>
                      </a:r>
                      <a:r>
                        <a:rPr lang="ko-KR" altLang="en-US" sz="1200" baseline="0" dirty="0" smtClean="0"/>
                        <a:t>모델</a:t>
                      </a:r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aseline="0" dirty="0" smtClean="0"/>
                        <a:t> </a:t>
                      </a:r>
                      <a:r>
                        <a:rPr lang="ko-KR" altLang="en-US" sz="1050" baseline="0" dirty="0" smtClean="0"/>
                        <a:t>추가 </a:t>
                      </a:r>
                      <a:r>
                        <a:rPr lang="ko-KR" altLang="en-US" sz="1050" baseline="0" dirty="0" err="1" smtClean="0"/>
                        <a:t>재학습</a:t>
                      </a:r>
                      <a:r>
                        <a:rPr lang="ko-KR" altLang="en-US" sz="1050" baseline="0" dirty="0" smtClean="0"/>
                        <a:t> 및 업데이트 </a:t>
                      </a:r>
                      <a:r>
                        <a:rPr lang="en-US" altLang="ko-KR" sz="1050" baseline="0" dirty="0" smtClean="0"/>
                        <a:t>(</a:t>
                      </a:r>
                      <a:r>
                        <a:rPr lang="ko-KR" altLang="en-US" sz="1050" baseline="0" dirty="0" smtClean="0"/>
                        <a:t>이전 업데이트 모델 보다 </a:t>
                      </a:r>
                      <a:r>
                        <a:rPr lang="ko-KR" altLang="en-US" sz="1050" baseline="0" dirty="0" err="1" smtClean="0"/>
                        <a:t>조금더</a:t>
                      </a:r>
                      <a:r>
                        <a:rPr lang="ko-KR" altLang="en-US" sz="1050" baseline="0" dirty="0" smtClean="0"/>
                        <a:t> 깊은 모델을 사용</a:t>
                      </a:r>
                      <a:r>
                        <a:rPr lang="en-US" altLang="ko-KR" sz="1050" baseline="0" dirty="0" smtClean="0"/>
                        <a:t>)</a:t>
                      </a:r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050" baseline="0" dirty="0" err="1" smtClean="0"/>
                        <a:t>efficientnet</a:t>
                      </a:r>
                      <a:r>
                        <a:rPr lang="en-US" altLang="ko-KR" sz="1050" baseline="0" dirty="0" smtClean="0"/>
                        <a:t> b5 </a:t>
                      </a:r>
                      <a:r>
                        <a:rPr lang="ko-KR" altLang="en-US" sz="1050" baseline="0" dirty="0" smtClean="0"/>
                        <a:t>추가 </a:t>
                      </a:r>
                      <a:r>
                        <a:rPr lang="ko-KR" altLang="en-US" sz="1050" baseline="0" dirty="0" err="1" smtClean="0"/>
                        <a:t>재학습</a:t>
                      </a:r>
                      <a:r>
                        <a:rPr lang="ko-KR" altLang="en-US" sz="1050" baseline="0" dirty="0" smtClean="0"/>
                        <a:t> 및 업데이트</a:t>
                      </a:r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050" baseline="0" dirty="0" smtClean="0"/>
                        <a:t>C:\Users\kaist08\Desktop\backup\FeatureMap_based_system\colon_3class_framework_ori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7147906"/>
                  </a:ext>
                </a:extLst>
              </a:tr>
              <a:tr h="100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기타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baseline="0" dirty="0" smtClean="0"/>
                        <a:t>(</a:t>
                      </a:r>
                      <a:r>
                        <a:rPr lang="ko-KR" altLang="en-US" sz="1200" baseline="0" dirty="0" smtClean="0"/>
                        <a:t>기존</a:t>
                      </a:r>
                      <a:r>
                        <a:rPr lang="en-US" altLang="ko-KR" sz="1200" baseline="0" dirty="0" smtClean="0"/>
                        <a:t>) </a:t>
                      </a:r>
                      <a:r>
                        <a:rPr lang="ko-KR" altLang="en-US" sz="1200" baseline="0" dirty="0" smtClean="0"/>
                        <a:t>스캐너 고장 및 메인 스캐너 변경</a:t>
                      </a:r>
                      <a:r>
                        <a:rPr lang="en-US" altLang="ko-KR" sz="1200" baseline="0" dirty="0" smtClean="0"/>
                        <a:t>(1</a:t>
                      </a:r>
                      <a:r>
                        <a:rPr lang="ko-KR" altLang="en-US" sz="1200" baseline="0" dirty="0" smtClean="0"/>
                        <a:t>번</a:t>
                      </a:r>
                      <a:r>
                        <a:rPr lang="en-US" altLang="ko-KR" sz="1200" baseline="0" dirty="0" smtClean="0"/>
                        <a:t>)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aseline="0" dirty="0" smtClean="0"/>
                        <a:t>타일 메이커 수정 및 전달</a:t>
                      </a:r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aseline="0" dirty="0" smtClean="0"/>
                        <a:t>타일 과정에 대한 전반적인 내용 공유</a:t>
                      </a:r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aseline="0" dirty="0" smtClean="0"/>
                        <a:t>노이즈 필터를 포함하는 타일 메이커를 생성</a:t>
                      </a:r>
                      <a:endParaRPr lang="en-US" altLang="ko-KR" sz="1200" baseline="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baseline="0" dirty="0" smtClean="0"/>
                        <a:t>Linux </a:t>
                      </a:r>
                      <a:r>
                        <a:rPr lang="ko-KR" altLang="en-US" sz="1200" baseline="0" dirty="0" smtClean="0"/>
                        <a:t>서버 </a:t>
                      </a:r>
                      <a:r>
                        <a:rPr lang="en-US" altLang="ko-KR" sz="1200" baseline="0" dirty="0" smtClean="0"/>
                        <a:t>: 11</a:t>
                      </a:r>
                      <a:r>
                        <a:rPr lang="ko-KR" altLang="en-US" sz="1200" baseline="0" dirty="0" smtClean="0"/>
                        <a:t>월 중순 </a:t>
                      </a:r>
                      <a:r>
                        <a:rPr lang="en-US" altLang="ko-KR" sz="1200" baseline="0" dirty="0" smtClean="0"/>
                        <a:t>~12</a:t>
                      </a:r>
                      <a:r>
                        <a:rPr lang="ko-KR" altLang="en-US" sz="1200" baseline="0" dirty="0" smtClean="0"/>
                        <a:t>월</a:t>
                      </a:r>
                      <a:endParaRPr lang="en-US" altLang="ko-KR" sz="1200" baseline="0" dirty="0" smtClean="0"/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aseline="0" dirty="0" smtClean="0"/>
                        <a:t>기기 내에서 학습 및 사용 </a:t>
                      </a:r>
                      <a:endParaRPr lang="en-US" altLang="ko-KR" sz="1200" baseline="0" dirty="0" smtClean="0"/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aseline="0" dirty="0" err="1" smtClean="0"/>
                        <a:t>대스타</a:t>
                      </a:r>
                      <a:r>
                        <a:rPr lang="ko-KR" altLang="en-US" sz="1200" baseline="0" dirty="0" smtClean="0"/>
                        <a:t> 관련  실무 회의</a:t>
                      </a:r>
                      <a:endParaRPr lang="en-US" altLang="ko-KR" sz="1200" baseline="0" dirty="0" smtClean="0"/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aseline="0" dirty="0" smtClean="0"/>
                        <a:t>차년도 개발 계획 논의 필요</a:t>
                      </a:r>
                      <a:endParaRPr lang="en-US" altLang="ko-KR" sz="1200" baseline="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41200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17367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55575" y="127265"/>
            <a:ext cx="5386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Segmentation – N </a:t>
            </a:r>
            <a:r>
              <a:rPr lang="ko-KR" altLang="en-US" b="1" dirty="0" smtClean="0"/>
              <a:t>학습 방법</a:t>
            </a:r>
            <a:r>
              <a:rPr lang="en-US" altLang="ko-KR" b="1" dirty="0" smtClean="0"/>
              <a:t> </a:t>
            </a:r>
            <a:endParaRPr lang="ko-KR" altLang="en-US" b="1" dirty="0"/>
          </a:p>
        </p:txBody>
      </p:sp>
      <p:cxnSp>
        <p:nvCxnSpPr>
          <p:cNvPr id="21" name="직선 연결선 20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499" y="846375"/>
            <a:ext cx="5169804" cy="224708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01499" y="3446343"/>
            <a:ext cx="54635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/>
              <a:t>RQ)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 smtClean="0"/>
              <a:t>N/ab</a:t>
            </a:r>
            <a:r>
              <a:rPr lang="ko-KR" altLang="en-US" sz="1600" dirty="0" smtClean="0"/>
              <a:t>의 </a:t>
            </a:r>
            <a:r>
              <a:rPr lang="en-US" altLang="ko-KR" sz="1600" dirty="0" smtClean="0"/>
              <a:t>background</a:t>
            </a:r>
            <a:r>
              <a:rPr lang="ko-KR" altLang="en-US" sz="1600" dirty="0" smtClean="0"/>
              <a:t>의 조직이 동일하다고 할 수 있는가</a:t>
            </a:r>
            <a:r>
              <a:rPr lang="en-US" altLang="ko-KR" sz="1600" dirty="0" smtClean="0"/>
              <a:t>?</a:t>
            </a:r>
            <a:r>
              <a:rPr lang="ko-KR" altLang="en-US" sz="1600" dirty="0" smtClean="0"/>
              <a:t> </a:t>
            </a:r>
            <a:endParaRPr lang="en-US" altLang="ko-KR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 smtClean="0"/>
              <a:t>N/ab</a:t>
            </a:r>
            <a:r>
              <a:rPr lang="ko-KR" altLang="en-US" sz="1600" dirty="0" smtClean="0"/>
              <a:t>의 특징을 적절하게 학습시키는 방법이 필요하다</a:t>
            </a:r>
            <a:endParaRPr lang="ko-KR" altLang="en-US" sz="1600" dirty="0"/>
          </a:p>
        </p:txBody>
      </p:sp>
      <p:sp>
        <p:nvSpPr>
          <p:cNvPr id="6" name="타원 5"/>
          <p:cNvSpPr/>
          <p:nvPr/>
        </p:nvSpPr>
        <p:spPr>
          <a:xfrm>
            <a:off x="5036820" y="1249416"/>
            <a:ext cx="574963" cy="574963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1881532" y="1199262"/>
            <a:ext cx="522694" cy="522694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연결선 7"/>
          <p:cNvCxnSpPr>
            <a:stCxn id="14" idx="4"/>
            <a:endCxn id="3" idx="0"/>
          </p:cNvCxnSpPr>
          <p:nvPr/>
        </p:nvCxnSpPr>
        <p:spPr>
          <a:xfrm>
            <a:off x="2142879" y="1721956"/>
            <a:ext cx="1090390" cy="172438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>
            <a:endCxn id="3" idx="0"/>
          </p:cNvCxnSpPr>
          <p:nvPr/>
        </p:nvCxnSpPr>
        <p:spPr>
          <a:xfrm flipH="1">
            <a:off x="3233269" y="1774225"/>
            <a:ext cx="2116916" cy="167211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1편: Semantic Segmentation 첫걸음!. Semantic Segmentation이란? 기본적인 접근 방법은? | by  심현주 | Hyunjulie | Medium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" y="4600011"/>
            <a:ext cx="3705678" cy="1381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/>
          <p:cNvSpPr txBox="1"/>
          <p:nvPr/>
        </p:nvSpPr>
        <p:spPr>
          <a:xfrm>
            <a:off x="220980" y="5951057"/>
            <a:ext cx="3962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*</a:t>
            </a:r>
            <a:r>
              <a:rPr lang="ko-KR" altLang="en-US" sz="1100" dirty="0" smtClean="0"/>
              <a:t>일반적인 </a:t>
            </a:r>
            <a:r>
              <a:rPr lang="en-US" altLang="ko-KR" sz="1100" dirty="0" smtClean="0"/>
              <a:t>segmentation</a:t>
            </a:r>
            <a:r>
              <a:rPr lang="ko-KR" altLang="en-US" sz="1100" dirty="0" smtClean="0"/>
              <a:t>문제는 </a:t>
            </a:r>
            <a:r>
              <a:rPr lang="en-US" altLang="ko-KR" sz="1100" dirty="0" smtClean="0"/>
              <a:t>background</a:t>
            </a:r>
            <a:r>
              <a:rPr lang="ko-KR" altLang="en-US" sz="1100" dirty="0" smtClean="0"/>
              <a:t>와 경계가 명확</a:t>
            </a:r>
            <a:r>
              <a:rPr lang="en-US" altLang="ko-KR" sz="1100" dirty="0" smtClean="0"/>
              <a:t>. </a:t>
            </a:r>
            <a:endParaRPr lang="ko-KR" altLang="en-US" sz="1100" dirty="0"/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2539" y="4535858"/>
            <a:ext cx="3578985" cy="1352444"/>
          </a:xfrm>
          <a:prstGeom prst="rect">
            <a:avLst/>
          </a:prstGeom>
        </p:spPr>
      </p:pic>
      <p:sp>
        <p:nvSpPr>
          <p:cNvPr id="58" name="TextBox 57"/>
          <p:cNvSpPr txBox="1"/>
          <p:nvPr/>
        </p:nvSpPr>
        <p:spPr>
          <a:xfrm>
            <a:off x="4989071" y="5964959"/>
            <a:ext cx="39624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*</a:t>
            </a:r>
            <a:r>
              <a:rPr lang="ko-KR" altLang="en-US" sz="1100" dirty="0" smtClean="0"/>
              <a:t>기존 </a:t>
            </a:r>
            <a:r>
              <a:rPr lang="en-US" altLang="ko-KR" sz="1100" dirty="0" smtClean="0"/>
              <a:t>box detection </a:t>
            </a:r>
            <a:r>
              <a:rPr lang="ko-KR" altLang="en-US" sz="1100" dirty="0" smtClean="0"/>
              <a:t>방식의 경우 추가적인 </a:t>
            </a:r>
            <a:r>
              <a:rPr lang="en-US" altLang="ko-KR" sz="1100" dirty="0" smtClean="0"/>
              <a:t>binary classifier </a:t>
            </a:r>
            <a:r>
              <a:rPr lang="ko-KR" altLang="en-US" sz="1100" dirty="0" smtClean="0"/>
              <a:t>뒤에 </a:t>
            </a:r>
            <a:r>
              <a:rPr lang="ko-KR" altLang="en-US" sz="1100" dirty="0" err="1" smtClean="0"/>
              <a:t>위치가하게됨</a:t>
            </a:r>
            <a:r>
              <a:rPr lang="en-US" altLang="ko-KR" sz="1100" dirty="0" smtClean="0"/>
              <a:t> 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2211489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55575" y="127265"/>
            <a:ext cx="5386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Segmentation – N </a:t>
            </a:r>
            <a:r>
              <a:rPr lang="ko-KR" altLang="en-US" b="1" dirty="0" smtClean="0"/>
              <a:t>학습 방법</a:t>
            </a:r>
            <a:r>
              <a:rPr lang="en-US" altLang="ko-KR" b="1" dirty="0" smtClean="0"/>
              <a:t> </a:t>
            </a:r>
            <a:endParaRPr lang="ko-KR" altLang="en-US" b="1" dirty="0"/>
          </a:p>
        </p:txBody>
      </p:sp>
      <p:cxnSp>
        <p:nvCxnSpPr>
          <p:cNvPr id="21" name="직선 연결선 20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7244" y="1497792"/>
            <a:ext cx="2571750" cy="2466975"/>
          </a:xfrm>
          <a:prstGeom prst="rect">
            <a:avLst/>
          </a:prstGeom>
        </p:spPr>
      </p:pic>
      <p:sp>
        <p:nvSpPr>
          <p:cNvPr id="24" name="모서리가 둥근 직사각형 23"/>
          <p:cNvSpPr/>
          <p:nvPr/>
        </p:nvSpPr>
        <p:spPr>
          <a:xfrm>
            <a:off x="6309360" y="1491440"/>
            <a:ext cx="2415539" cy="2547159"/>
          </a:xfrm>
          <a:prstGeom prst="roundRect">
            <a:avLst>
              <a:gd name="adj" fmla="val 5941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6621780" y="4072488"/>
            <a:ext cx="24612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*N </a:t>
            </a:r>
            <a:r>
              <a:rPr lang="ko-KR" altLang="en-US" sz="1400" dirty="0" smtClean="0"/>
              <a:t>데이터 추가 필요</a:t>
            </a:r>
            <a:endParaRPr lang="ko-KR" altLang="en-US" sz="1400" dirty="0"/>
          </a:p>
        </p:txBody>
      </p:sp>
      <p:sp>
        <p:nvSpPr>
          <p:cNvPr id="4" name="TextBox 3"/>
          <p:cNvSpPr txBox="1"/>
          <p:nvPr/>
        </p:nvSpPr>
        <p:spPr>
          <a:xfrm>
            <a:off x="274320" y="853440"/>
            <a:ext cx="19202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1. Baseline</a:t>
            </a:r>
            <a:endParaRPr lang="ko-KR" altLang="en-US" sz="1400" dirty="0"/>
          </a:p>
        </p:txBody>
      </p:sp>
      <p:sp>
        <p:nvSpPr>
          <p:cNvPr id="15" name="TextBox 14"/>
          <p:cNvSpPr txBox="1"/>
          <p:nvPr/>
        </p:nvSpPr>
        <p:spPr>
          <a:xfrm>
            <a:off x="274320" y="2194560"/>
            <a:ext cx="19202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2</a:t>
            </a:r>
            <a:r>
              <a:rPr lang="en-US" altLang="ko-KR" sz="1400" dirty="0" smtClean="0"/>
              <a:t>. End-to-End</a:t>
            </a:r>
            <a:endParaRPr lang="ko-KR" altLang="en-US" sz="1400" dirty="0"/>
          </a:p>
        </p:txBody>
      </p:sp>
      <p:sp>
        <p:nvSpPr>
          <p:cNvPr id="16" name="TextBox 15"/>
          <p:cNvSpPr txBox="1"/>
          <p:nvPr/>
        </p:nvSpPr>
        <p:spPr>
          <a:xfrm>
            <a:off x="274320" y="3722066"/>
            <a:ext cx="19202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3. Label Zero</a:t>
            </a:r>
            <a:endParaRPr lang="ko-KR" altLang="en-US" sz="1400" dirty="0"/>
          </a:p>
        </p:txBody>
      </p:sp>
      <p:sp>
        <p:nvSpPr>
          <p:cNvPr id="18" name="TextBox 17"/>
          <p:cNvSpPr txBox="1"/>
          <p:nvPr/>
        </p:nvSpPr>
        <p:spPr>
          <a:xfrm>
            <a:off x="274320" y="5409525"/>
            <a:ext cx="33985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rgbClr val="FF0000"/>
                </a:solidFill>
              </a:rPr>
              <a:t>*4</a:t>
            </a:r>
            <a:r>
              <a:rPr lang="en-US" altLang="ko-KR" sz="1400" dirty="0">
                <a:solidFill>
                  <a:srgbClr val="FF0000"/>
                </a:solidFill>
              </a:rPr>
              <a:t>. Normal-Abnormal Mix Augmentation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773" y="1188261"/>
            <a:ext cx="4916359" cy="78003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7265" y="2502337"/>
            <a:ext cx="4514958" cy="112548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6047" y="4161865"/>
            <a:ext cx="4371832" cy="1021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529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55575" y="127265"/>
            <a:ext cx="5386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Segmentation – N </a:t>
            </a:r>
            <a:r>
              <a:rPr lang="ko-KR" altLang="en-US" b="1" dirty="0" smtClean="0"/>
              <a:t>학습 방법</a:t>
            </a:r>
            <a:r>
              <a:rPr lang="en-US" altLang="ko-KR" b="1" dirty="0" smtClean="0"/>
              <a:t> </a:t>
            </a:r>
            <a:endParaRPr lang="ko-KR" altLang="en-US" b="1" dirty="0"/>
          </a:p>
        </p:txBody>
      </p:sp>
      <p:cxnSp>
        <p:nvCxnSpPr>
          <p:cNvPr id="21" name="직선 연결선 20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1231" y="569250"/>
            <a:ext cx="2571750" cy="2466975"/>
          </a:xfrm>
          <a:prstGeom prst="rect">
            <a:avLst/>
          </a:prstGeom>
        </p:spPr>
      </p:pic>
      <p:sp>
        <p:nvSpPr>
          <p:cNvPr id="24" name="모서리가 둥근 직사각형 23"/>
          <p:cNvSpPr/>
          <p:nvPr/>
        </p:nvSpPr>
        <p:spPr>
          <a:xfrm>
            <a:off x="6463347" y="562898"/>
            <a:ext cx="2415539" cy="2547159"/>
          </a:xfrm>
          <a:prstGeom prst="roundRect">
            <a:avLst>
              <a:gd name="adj" fmla="val 5941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7208520" y="3116409"/>
            <a:ext cx="24612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*N </a:t>
            </a:r>
            <a:r>
              <a:rPr lang="ko-KR" altLang="en-US" sz="1400" dirty="0" smtClean="0"/>
              <a:t>데이터 추가 필요</a:t>
            </a:r>
            <a:endParaRPr lang="ko-KR" altLang="en-US" sz="1400" dirty="0"/>
          </a:p>
        </p:txBody>
      </p:sp>
      <p:sp>
        <p:nvSpPr>
          <p:cNvPr id="4" name="TextBox 3"/>
          <p:cNvSpPr txBox="1"/>
          <p:nvPr/>
        </p:nvSpPr>
        <p:spPr>
          <a:xfrm>
            <a:off x="298204" y="597992"/>
            <a:ext cx="19202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1. Baseline</a:t>
            </a:r>
            <a:endParaRPr lang="ko-KR" altLang="en-US" sz="1400" dirty="0"/>
          </a:p>
        </p:txBody>
      </p:sp>
      <p:sp>
        <p:nvSpPr>
          <p:cNvPr id="15" name="TextBox 14"/>
          <p:cNvSpPr txBox="1"/>
          <p:nvPr/>
        </p:nvSpPr>
        <p:spPr>
          <a:xfrm>
            <a:off x="298204" y="905769"/>
            <a:ext cx="19202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2</a:t>
            </a:r>
            <a:r>
              <a:rPr lang="en-US" altLang="ko-KR" sz="1400" dirty="0" smtClean="0"/>
              <a:t>. End-to-End</a:t>
            </a:r>
            <a:endParaRPr lang="ko-KR" altLang="en-US" sz="1400" dirty="0"/>
          </a:p>
        </p:txBody>
      </p:sp>
      <p:sp>
        <p:nvSpPr>
          <p:cNvPr id="16" name="TextBox 15"/>
          <p:cNvSpPr txBox="1"/>
          <p:nvPr/>
        </p:nvSpPr>
        <p:spPr>
          <a:xfrm>
            <a:off x="298204" y="1242344"/>
            <a:ext cx="19202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3. Label Zero</a:t>
            </a:r>
            <a:endParaRPr lang="ko-KR" altLang="en-US" sz="1400" dirty="0"/>
          </a:p>
        </p:txBody>
      </p:sp>
      <p:sp>
        <p:nvSpPr>
          <p:cNvPr id="18" name="TextBox 17"/>
          <p:cNvSpPr txBox="1"/>
          <p:nvPr/>
        </p:nvSpPr>
        <p:spPr>
          <a:xfrm>
            <a:off x="298204" y="1578919"/>
            <a:ext cx="33985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rgbClr val="FF0000"/>
                </a:solidFill>
              </a:rPr>
              <a:t>*4</a:t>
            </a:r>
            <a:r>
              <a:rPr lang="en-US" altLang="ko-KR" sz="1400" dirty="0">
                <a:solidFill>
                  <a:srgbClr val="FF0000"/>
                </a:solidFill>
              </a:rPr>
              <a:t>. Normal-Abnormal Mix Augmentation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575" y="2373139"/>
            <a:ext cx="4580015" cy="3779814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9079" y="4797175"/>
            <a:ext cx="3974393" cy="928541"/>
          </a:xfrm>
          <a:prstGeom prst="rect">
            <a:avLst/>
          </a:prstGeom>
        </p:spPr>
      </p:pic>
      <p:sp>
        <p:nvSpPr>
          <p:cNvPr id="3" name="오른쪽 화살표 2"/>
          <p:cNvSpPr/>
          <p:nvPr/>
        </p:nvSpPr>
        <p:spPr>
          <a:xfrm>
            <a:off x="4630635" y="5204461"/>
            <a:ext cx="533400" cy="28194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645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55575" y="127265"/>
            <a:ext cx="5386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Weakly supervised segmentation</a:t>
            </a:r>
            <a:endParaRPr lang="ko-KR" altLang="en-US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357425" y="669314"/>
            <a:ext cx="78887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/>
              <a:t>weakly supervised </a:t>
            </a:r>
            <a:r>
              <a:rPr lang="en-US" altLang="ko-KR" sz="1600" dirty="0" smtClean="0"/>
              <a:t>model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err="1" smtClean="0"/>
              <a:t>Heatmap</a:t>
            </a:r>
            <a:r>
              <a:rPr lang="ko-KR" altLang="en-US" sz="1600" dirty="0"/>
              <a:t> </a:t>
            </a:r>
            <a:r>
              <a:rPr lang="ko-KR" altLang="en-US" sz="1600" dirty="0" smtClean="0"/>
              <a:t>생성 </a:t>
            </a:r>
            <a:r>
              <a:rPr lang="en-US" altLang="ko-KR" sz="1600" dirty="0" smtClean="0"/>
              <a:t>base </a:t>
            </a:r>
            <a:r>
              <a:rPr lang="ko-KR" altLang="en-US" sz="1600" dirty="0" smtClean="0"/>
              <a:t>변경 </a:t>
            </a:r>
            <a:r>
              <a:rPr lang="en-US" altLang="ko-KR" sz="1600" dirty="0" smtClean="0"/>
              <a:t>CAM =&gt; LRP (</a:t>
            </a:r>
            <a:r>
              <a:rPr lang="en-US" altLang="ko-KR" sz="1600" b="1" dirty="0"/>
              <a:t>Layer-Wise Relevance Propagation </a:t>
            </a:r>
            <a:r>
              <a:rPr lang="en-US" altLang="ko-KR" sz="1600" dirty="0" smtClean="0"/>
              <a:t>)</a:t>
            </a:r>
            <a:endParaRPr lang="en-US" altLang="ko-KR" sz="1600" dirty="0"/>
          </a:p>
        </p:txBody>
      </p:sp>
      <p:cxnSp>
        <p:nvCxnSpPr>
          <p:cNvPr id="21" name="직선 연결선 20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853" y="1645921"/>
            <a:ext cx="7718351" cy="198155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002" y="3627473"/>
            <a:ext cx="7075624" cy="2725944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5153114" y="4469451"/>
            <a:ext cx="965675" cy="384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4450935" y="1645921"/>
            <a:ext cx="3795269" cy="198155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2151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55575" y="127265"/>
            <a:ext cx="5386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Weakly supervised segmentation</a:t>
            </a:r>
            <a:endParaRPr lang="ko-KR" altLang="en-US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357425" y="669314"/>
            <a:ext cx="78887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/>
              <a:t>weakly supervised </a:t>
            </a:r>
            <a:r>
              <a:rPr lang="en-US" altLang="ko-KR" sz="1600" dirty="0" smtClean="0"/>
              <a:t>model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smtClean="0"/>
              <a:t>CAM </a:t>
            </a:r>
            <a:r>
              <a:rPr lang="ko-KR" altLang="en-US" sz="1600" dirty="0" smtClean="0"/>
              <a:t>보다 전반적으로 깔끔한 형태의 </a:t>
            </a:r>
            <a:r>
              <a:rPr lang="en-US" altLang="ko-KR" sz="1600" dirty="0" smtClean="0"/>
              <a:t>heat map </a:t>
            </a:r>
            <a:r>
              <a:rPr lang="ko-KR" altLang="en-US" sz="1600" dirty="0" smtClean="0"/>
              <a:t>생성 </a:t>
            </a:r>
            <a:endParaRPr lang="en-US" altLang="ko-KR" sz="1600" dirty="0"/>
          </a:p>
        </p:txBody>
      </p:sp>
      <p:cxnSp>
        <p:nvCxnSpPr>
          <p:cNvPr id="21" name="직선 연결선 20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990" y="1589666"/>
            <a:ext cx="6761286" cy="4901360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4503637" y="4042161"/>
            <a:ext cx="3315768" cy="254286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8166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55575" y="127265"/>
            <a:ext cx="5386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Weakly supervised segmentation</a:t>
            </a:r>
            <a:endParaRPr lang="ko-KR" altLang="en-US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357425" y="669314"/>
            <a:ext cx="78887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/>
              <a:t>weakly supervised </a:t>
            </a:r>
            <a:r>
              <a:rPr lang="en-US" altLang="ko-KR" sz="1600" dirty="0" smtClean="0"/>
              <a:t>model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smtClean="0"/>
              <a:t>CAM </a:t>
            </a:r>
            <a:r>
              <a:rPr lang="ko-KR" altLang="en-US" sz="1600" dirty="0" smtClean="0"/>
              <a:t>보다 전반적으로 깔끔한 형태의 </a:t>
            </a:r>
            <a:r>
              <a:rPr lang="en-US" altLang="ko-KR" sz="1600" dirty="0" smtClean="0"/>
              <a:t>heat map </a:t>
            </a:r>
            <a:r>
              <a:rPr lang="ko-KR" altLang="en-US" sz="1600" dirty="0" smtClean="0"/>
              <a:t>생성 </a:t>
            </a:r>
            <a:endParaRPr lang="en-US" altLang="ko-KR" sz="1600" dirty="0"/>
          </a:p>
        </p:txBody>
      </p:sp>
      <p:cxnSp>
        <p:nvCxnSpPr>
          <p:cNvPr id="21" name="직선 연결선 20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936" y="1581281"/>
            <a:ext cx="6651756" cy="5148223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4301814" y="4155392"/>
            <a:ext cx="3315768" cy="254286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8934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55575" y="127265"/>
            <a:ext cx="5386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Weakly supervised segmentation</a:t>
            </a:r>
            <a:endParaRPr lang="ko-KR" altLang="en-US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357425" y="669314"/>
            <a:ext cx="78887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/>
              <a:t>weakly supervised </a:t>
            </a:r>
            <a:r>
              <a:rPr lang="en-US" altLang="ko-KR" sz="1600" dirty="0" smtClean="0"/>
              <a:t>model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smtClean="0"/>
              <a:t>CAM </a:t>
            </a:r>
            <a:r>
              <a:rPr lang="ko-KR" altLang="en-US" sz="1600" dirty="0" smtClean="0"/>
              <a:t>보다 전반적으로 깔끔한 형태의 </a:t>
            </a:r>
            <a:r>
              <a:rPr lang="en-US" altLang="ko-KR" sz="1600" dirty="0" smtClean="0"/>
              <a:t>heat map </a:t>
            </a:r>
            <a:r>
              <a:rPr lang="ko-KR" altLang="en-US" sz="1600" dirty="0" smtClean="0"/>
              <a:t>생성 </a:t>
            </a:r>
            <a:endParaRPr lang="en-US" altLang="ko-KR" sz="1600" dirty="0"/>
          </a:p>
        </p:txBody>
      </p:sp>
      <p:cxnSp>
        <p:nvCxnSpPr>
          <p:cNvPr id="21" name="직선 연결선 20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96" y="1562514"/>
            <a:ext cx="6683244" cy="521907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4495088" y="4238714"/>
            <a:ext cx="3315768" cy="254286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6529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030095" y="-141316"/>
            <a:ext cx="955964" cy="13134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66254" y="146057"/>
            <a:ext cx="2859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Issue summary</a:t>
            </a:r>
            <a:endParaRPr lang="ko-KR" altLang="en-US" b="1" dirty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1213884"/>
              </p:ext>
            </p:extLst>
          </p:nvPr>
        </p:nvGraphicFramePr>
        <p:xfrm>
          <a:off x="260466" y="515388"/>
          <a:ext cx="8725593" cy="176187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77141">
                  <a:extLst>
                    <a:ext uri="{9D8B030D-6E8A-4147-A177-3AD203B41FA5}">
                      <a16:colId xmlns:a16="http://schemas.microsoft.com/office/drawing/2014/main" val="2976591486"/>
                    </a:ext>
                  </a:extLst>
                </a:gridCol>
                <a:gridCol w="3674226">
                  <a:extLst>
                    <a:ext uri="{9D8B030D-6E8A-4147-A177-3AD203B41FA5}">
                      <a16:colId xmlns:a16="http://schemas.microsoft.com/office/drawing/2014/main" val="3040741509"/>
                    </a:ext>
                  </a:extLst>
                </a:gridCol>
                <a:gridCol w="3674226">
                  <a:extLst>
                    <a:ext uri="{9D8B030D-6E8A-4147-A177-3AD203B41FA5}">
                      <a16:colId xmlns:a16="http://schemas.microsoft.com/office/drawing/2014/main" val="2738044987"/>
                    </a:ext>
                  </a:extLst>
                </a:gridCol>
              </a:tblGrid>
              <a:tr h="6037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현미경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10/29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11/05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182309"/>
                  </a:ext>
                </a:extLst>
              </a:tr>
              <a:tr h="11580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데이터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900" dirty="0" smtClean="0"/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050" dirty="0" smtClean="0"/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050" dirty="0" smtClean="0"/>
                        <a:t>N </a:t>
                      </a:r>
                      <a:r>
                        <a:rPr lang="ko-KR" altLang="en-US" sz="1050" dirty="0" smtClean="0"/>
                        <a:t>데이터 추가 요청이 </a:t>
                      </a:r>
                      <a:r>
                        <a:rPr lang="ko-KR" altLang="en-US" sz="1050" dirty="0" err="1" smtClean="0"/>
                        <a:t>필요할것으로</a:t>
                      </a:r>
                      <a:r>
                        <a:rPr lang="ko-KR" altLang="en-US" sz="1050" dirty="0" smtClean="0"/>
                        <a:t> 보임</a:t>
                      </a:r>
                      <a:endParaRPr lang="en-US" altLang="ko-KR" sz="1050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8337899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7529704"/>
              </p:ext>
            </p:extLst>
          </p:nvPr>
        </p:nvGraphicFramePr>
        <p:xfrm>
          <a:off x="271550" y="2277266"/>
          <a:ext cx="8725593" cy="371421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77141">
                  <a:extLst>
                    <a:ext uri="{9D8B030D-6E8A-4147-A177-3AD203B41FA5}">
                      <a16:colId xmlns:a16="http://schemas.microsoft.com/office/drawing/2014/main" val="3887618014"/>
                    </a:ext>
                  </a:extLst>
                </a:gridCol>
                <a:gridCol w="3674226">
                  <a:extLst>
                    <a:ext uri="{9D8B030D-6E8A-4147-A177-3AD203B41FA5}">
                      <a16:colId xmlns:a16="http://schemas.microsoft.com/office/drawing/2014/main" val="3665645377"/>
                    </a:ext>
                  </a:extLst>
                </a:gridCol>
                <a:gridCol w="3674226">
                  <a:extLst>
                    <a:ext uri="{9D8B030D-6E8A-4147-A177-3AD203B41FA5}">
                      <a16:colId xmlns:a16="http://schemas.microsoft.com/office/drawing/2014/main" val="1536205473"/>
                    </a:ext>
                  </a:extLst>
                </a:gridCol>
              </a:tblGrid>
              <a:tr h="84194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노이즈 필터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0161343"/>
                  </a:ext>
                </a:extLst>
              </a:tr>
              <a:tr h="5725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분류기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 smtClean="0"/>
                        <a:t>-</a:t>
                      </a:r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7147906"/>
                  </a:ext>
                </a:extLst>
              </a:tr>
              <a:tr h="8033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Weakly</a:t>
                      </a:r>
                      <a:r>
                        <a:rPr lang="en-US" altLang="ko-KR" baseline="0" dirty="0" smtClean="0"/>
                        <a:t> supervised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aseline="0" dirty="0" smtClean="0"/>
                        <a:t> </a:t>
                      </a:r>
                      <a:r>
                        <a:rPr lang="en-US" altLang="ko-KR" sz="1200" baseline="0" dirty="0" err="1" smtClean="0"/>
                        <a:t>superpixel</a:t>
                      </a:r>
                      <a:r>
                        <a:rPr lang="ko-KR" altLang="en-US" sz="1200" baseline="0" dirty="0" smtClean="0"/>
                        <a:t>로 </a:t>
                      </a:r>
                      <a:r>
                        <a:rPr lang="en-US" altLang="ko-KR" sz="1200" baseline="0" dirty="0" err="1" smtClean="0"/>
                        <a:t>gnn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이용하는 방법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aseline="0" dirty="0" smtClean="0"/>
                        <a:t> </a:t>
                      </a:r>
                      <a:r>
                        <a:rPr lang="en-US" altLang="ko-KR" sz="1200" baseline="0" dirty="0" smtClean="0"/>
                        <a:t>CAM </a:t>
                      </a:r>
                      <a:r>
                        <a:rPr lang="ko-KR" altLang="en-US" sz="1200" baseline="0" dirty="0" smtClean="0"/>
                        <a:t>이랑 비슷한 방법 코드 작업 중</a:t>
                      </a:r>
                      <a:endParaRPr lang="en-US" altLang="ko-KR" sz="1200" baseline="0" dirty="0" smtClean="0"/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en-US" altLang="ko-KR" sz="1200" baseline="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baseline="0" dirty="0" smtClean="0"/>
                        <a:t>LRP </a:t>
                      </a:r>
                      <a:r>
                        <a:rPr lang="ko-KR" altLang="en-US" sz="1200" baseline="0" dirty="0" smtClean="0"/>
                        <a:t>기반 모델 업데이트 </a:t>
                      </a:r>
                      <a:r>
                        <a:rPr lang="en-US" altLang="ko-KR" sz="1200" baseline="0" dirty="0" smtClean="0"/>
                        <a:t>(‘</a:t>
                      </a:r>
                      <a:r>
                        <a:rPr lang="ko-KR" altLang="en-US" sz="1200" baseline="0" dirty="0" err="1" smtClean="0"/>
                        <a:t>김태미</a:t>
                      </a:r>
                      <a:r>
                        <a:rPr lang="en-US" altLang="ko-KR" sz="1200" baseline="0" dirty="0" smtClean="0"/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4120098"/>
                  </a:ext>
                </a:extLst>
              </a:tr>
              <a:tr h="102549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segmentation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 smtClean="0"/>
                        <a:t>노말을</a:t>
                      </a:r>
                      <a:r>
                        <a:rPr lang="ko-KR" altLang="en-US" sz="1200" dirty="0" smtClean="0"/>
                        <a:t> 학습하지 않은 </a:t>
                      </a:r>
                      <a:r>
                        <a:rPr lang="en-US" altLang="ko-KR" sz="1200" dirty="0" smtClean="0"/>
                        <a:t>DeeplabV3+ </a:t>
                      </a:r>
                      <a:r>
                        <a:rPr lang="ko-KR" altLang="en-US" sz="1200" dirty="0" smtClean="0"/>
                        <a:t>에 대한 결과 생성 및 분석</a:t>
                      </a:r>
                      <a:r>
                        <a:rPr lang="en-US" altLang="ko-KR" sz="1200" dirty="0" smtClean="0"/>
                        <a:t>,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 smtClean="0"/>
                        <a:t>- </a:t>
                      </a:r>
                      <a:r>
                        <a:rPr lang="ko-KR" altLang="en-US" sz="1200" dirty="0" err="1" smtClean="0"/>
                        <a:t>글랜드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ko-KR" altLang="en-US" sz="1200" dirty="0" err="1" smtClean="0"/>
                        <a:t>세그멘테이션</a:t>
                      </a:r>
                      <a:r>
                        <a:rPr lang="ko-KR" altLang="en-US" sz="1200" dirty="0" smtClean="0"/>
                        <a:t> 경향성 확인 </a:t>
                      </a:r>
                      <a:r>
                        <a:rPr lang="en-US" altLang="ko-KR" sz="1200" dirty="0" smtClean="0"/>
                        <a:t>(</a:t>
                      </a:r>
                      <a:r>
                        <a:rPr lang="ko-KR" altLang="en-US" sz="1200" dirty="0" smtClean="0"/>
                        <a:t>현재 모델이 어려워 하는 </a:t>
                      </a:r>
                      <a:r>
                        <a:rPr lang="ko-KR" altLang="en-US" sz="1200" dirty="0" err="1" smtClean="0"/>
                        <a:t>파트라는</a:t>
                      </a:r>
                      <a:r>
                        <a:rPr lang="ko-KR" altLang="en-US" sz="1200" dirty="0" smtClean="0"/>
                        <a:t> 의미 일수 있음</a:t>
                      </a:r>
                      <a:r>
                        <a:rPr lang="en-US" altLang="ko-KR" sz="1200" dirty="0" smtClean="0"/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 smtClean="0"/>
                        <a:t>N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학습을 위한 전략 생성 및 실험 준비중 </a:t>
                      </a:r>
                      <a:r>
                        <a:rPr lang="en-US" altLang="ko-KR" sz="1200" baseline="0" dirty="0" smtClean="0"/>
                        <a:t>(‘</a:t>
                      </a:r>
                      <a:r>
                        <a:rPr lang="ko-KR" altLang="en-US" sz="1200" baseline="0" dirty="0" err="1" smtClean="0"/>
                        <a:t>홍성래</a:t>
                      </a:r>
                      <a:r>
                        <a:rPr lang="en-US" altLang="ko-KR" sz="1200" baseline="0" dirty="0" smtClean="0"/>
                        <a:t>)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1817898"/>
                  </a:ext>
                </a:extLst>
              </a:tr>
              <a:tr h="4708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기타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 smtClean="0"/>
                        <a:t>VIT/</a:t>
                      </a:r>
                      <a:r>
                        <a:rPr lang="en-US" altLang="ko-KR" sz="1200" dirty="0" err="1" smtClean="0"/>
                        <a:t>Deit</a:t>
                      </a:r>
                      <a:r>
                        <a:rPr lang="en-US" altLang="ko-KR" sz="1200" dirty="0" smtClean="0"/>
                        <a:t> </a:t>
                      </a:r>
                      <a:r>
                        <a:rPr lang="ko-KR" altLang="en-US" sz="1200" dirty="0" smtClean="0"/>
                        <a:t>관련해서 연구 동향 조사중 </a:t>
                      </a:r>
                      <a:r>
                        <a:rPr lang="en-US" altLang="ko-KR" sz="1200" dirty="0" smtClean="0"/>
                        <a:t>(</a:t>
                      </a:r>
                      <a:r>
                        <a:rPr lang="en-US" altLang="ko-KR" sz="1200" dirty="0" err="1" smtClean="0"/>
                        <a:t>bryan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en-US" altLang="ko-KR" sz="1200" dirty="0" err="1" smtClean="0"/>
                        <a:t>jj</a:t>
                      </a:r>
                      <a:r>
                        <a:rPr lang="en-US" altLang="ko-KR" sz="1200" dirty="0" smtClean="0"/>
                        <a:t>)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14668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82596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030095" y="-141316"/>
            <a:ext cx="955964" cy="13134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1454727" y="3882045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18802" y="3208712"/>
            <a:ext cx="73609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smtClean="0">
                <a:latin typeface="+mj-ea"/>
                <a:ea typeface="+mj-ea"/>
              </a:rPr>
              <a:t>스캐너 기반 시스템</a:t>
            </a:r>
            <a:endParaRPr lang="ko-KR" altLang="en-US" sz="2800" b="1" dirty="0">
              <a:latin typeface="+mj-ea"/>
              <a:ea typeface="+mj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18802" y="4007222"/>
            <a:ext cx="73609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smtClean="0">
                <a:latin typeface="+mj-ea"/>
                <a:ea typeface="+mj-ea"/>
              </a:rPr>
              <a:t>스캐너 모델 평가 </a:t>
            </a:r>
            <a:r>
              <a:rPr lang="en-US" altLang="ko-KR" sz="2000" b="1" dirty="0" smtClean="0">
                <a:latin typeface="+mj-ea"/>
                <a:ea typeface="+mj-ea"/>
              </a:rPr>
              <a:t>(</a:t>
            </a:r>
            <a:r>
              <a:rPr lang="ko-KR" altLang="en-US" sz="2000" b="1" dirty="0" err="1" smtClean="0">
                <a:latin typeface="+mj-ea"/>
                <a:ea typeface="+mj-ea"/>
              </a:rPr>
              <a:t>씨젠</a:t>
            </a:r>
            <a:r>
              <a:rPr lang="en-US" altLang="ko-KR" sz="2000" b="1" dirty="0" smtClean="0">
                <a:latin typeface="+mj-ea"/>
                <a:ea typeface="+mj-ea"/>
              </a:rPr>
              <a:t>)</a:t>
            </a:r>
            <a:endParaRPr lang="ko-KR" altLang="en-US" sz="20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15295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7305072" y="1164911"/>
            <a:ext cx="1483909" cy="1259050"/>
          </a:xfrm>
          <a:prstGeom prst="rect">
            <a:avLst/>
          </a:prstGeom>
          <a:gradFill>
            <a:gsLst>
              <a:gs pos="5800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10800000" scaled="1"/>
          </a:gradFill>
          <a:ln w="28575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오른쪽 화살표 4"/>
          <p:cNvSpPr/>
          <p:nvPr/>
        </p:nvSpPr>
        <p:spPr>
          <a:xfrm>
            <a:off x="5372543" y="5523797"/>
            <a:ext cx="1777159" cy="345913"/>
          </a:xfrm>
          <a:prstGeom prst="rightArrow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0">
                <a:schemeClr val="bg1">
                  <a:lumMod val="50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오른쪽 화살표 5"/>
          <p:cNvSpPr/>
          <p:nvPr/>
        </p:nvSpPr>
        <p:spPr>
          <a:xfrm>
            <a:off x="5223302" y="3499521"/>
            <a:ext cx="2325623" cy="345913"/>
          </a:xfrm>
          <a:prstGeom prst="rightArrow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0">
                <a:schemeClr val="bg1">
                  <a:lumMod val="50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오른쪽 화살표 6"/>
          <p:cNvSpPr/>
          <p:nvPr/>
        </p:nvSpPr>
        <p:spPr>
          <a:xfrm>
            <a:off x="3971731" y="1657934"/>
            <a:ext cx="1741131" cy="345913"/>
          </a:xfrm>
          <a:prstGeom prst="rightArrow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0">
                <a:schemeClr val="bg1">
                  <a:lumMod val="50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2748038" y="1044928"/>
            <a:ext cx="6171518" cy="1479666"/>
          </a:xfrm>
          <a:prstGeom prst="round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2748038" y="2936243"/>
            <a:ext cx="6229707" cy="1479666"/>
          </a:xfrm>
          <a:prstGeom prst="round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2748037" y="4837015"/>
            <a:ext cx="6229708" cy="1479666"/>
          </a:xfrm>
          <a:prstGeom prst="round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2683769" y="718586"/>
            <a:ext cx="25064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1. Binary classification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639680" y="2629334"/>
            <a:ext cx="26464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2. Patch classification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617218" y="4551140"/>
            <a:ext cx="40682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3. Whole slide classification (WSC) 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6694508" y="3271500"/>
            <a:ext cx="404747" cy="573934"/>
            <a:chOff x="5450408" y="3255368"/>
            <a:chExt cx="489744" cy="694460"/>
          </a:xfrm>
        </p:grpSpPr>
        <p:sp>
          <p:nvSpPr>
            <p:cNvPr id="15" name="원통 14"/>
            <p:cNvSpPr/>
            <p:nvPr/>
          </p:nvSpPr>
          <p:spPr>
            <a:xfrm>
              <a:off x="5450409" y="3672829"/>
              <a:ext cx="489743" cy="276999"/>
            </a:xfrm>
            <a:prstGeom prst="can">
              <a:avLst/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0">
                  <a:schemeClr val="accent3">
                    <a:lumMod val="45000"/>
                    <a:lumOff val="55000"/>
                  </a:schemeClr>
                </a:gs>
                <a:gs pos="68000">
                  <a:schemeClr val="bg1"/>
                </a:gs>
              </a:gsLst>
              <a:lin ang="18900000" scaled="1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원통 15"/>
            <p:cNvSpPr/>
            <p:nvPr/>
          </p:nvSpPr>
          <p:spPr>
            <a:xfrm>
              <a:off x="5450409" y="3465305"/>
              <a:ext cx="489743" cy="276999"/>
            </a:xfrm>
            <a:prstGeom prst="can">
              <a:avLst/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0">
                  <a:schemeClr val="accent3">
                    <a:lumMod val="45000"/>
                    <a:lumOff val="55000"/>
                  </a:schemeClr>
                </a:gs>
                <a:gs pos="68000">
                  <a:schemeClr val="bg1"/>
                </a:gs>
              </a:gsLst>
              <a:lin ang="18900000" scaled="1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원통 16"/>
            <p:cNvSpPr/>
            <p:nvPr/>
          </p:nvSpPr>
          <p:spPr>
            <a:xfrm>
              <a:off x="5450408" y="3255368"/>
              <a:ext cx="489743" cy="276999"/>
            </a:xfrm>
            <a:prstGeom prst="can">
              <a:avLst/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0">
                  <a:schemeClr val="accent3">
                    <a:lumMod val="45000"/>
                    <a:lumOff val="55000"/>
                  </a:schemeClr>
                </a:gs>
                <a:gs pos="68000">
                  <a:schemeClr val="bg1"/>
                </a:gs>
              </a:gsLst>
              <a:lin ang="18900000" scaled="1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8" name="그림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2542" y="1119520"/>
            <a:ext cx="458233" cy="1130308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4115673" y="2259668"/>
            <a:ext cx="206347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Digital Pathology slides</a:t>
            </a:r>
            <a:endParaRPr lang="ko-KR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5660" y="1176974"/>
            <a:ext cx="458233" cy="1130308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5181" y="1217648"/>
            <a:ext cx="458233" cy="1130308"/>
          </a:xfrm>
          <a:prstGeom prst="rect">
            <a:avLst/>
          </a:prstGeom>
        </p:spPr>
      </p:pic>
      <p:grpSp>
        <p:nvGrpSpPr>
          <p:cNvPr id="22" name="그룹 21"/>
          <p:cNvGrpSpPr/>
          <p:nvPr/>
        </p:nvGrpSpPr>
        <p:grpSpPr>
          <a:xfrm>
            <a:off x="2814380" y="3237721"/>
            <a:ext cx="655209" cy="641250"/>
            <a:chOff x="5813733" y="2418100"/>
            <a:chExt cx="1028944" cy="998571"/>
          </a:xfrm>
        </p:grpSpPr>
        <p:sp>
          <p:nvSpPr>
            <p:cNvPr id="23" name="타원 22"/>
            <p:cNvSpPr/>
            <p:nvPr/>
          </p:nvSpPr>
          <p:spPr>
            <a:xfrm>
              <a:off x="5813733" y="2418100"/>
              <a:ext cx="1028944" cy="998571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4" name="그룹 23"/>
            <p:cNvGrpSpPr/>
            <p:nvPr/>
          </p:nvGrpSpPr>
          <p:grpSpPr>
            <a:xfrm>
              <a:off x="6000647" y="2590922"/>
              <a:ext cx="655117" cy="655116"/>
              <a:chOff x="572642" y="3447654"/>
              <a:chExt cx="1905000" cy="1904997"/>
            </a:xfrm>
            <a:effectLst/>
          </p:grpSpPr>
          <p:pic>
            <p:nvPicPr>
              <p:cNvPr id="25" name="Picture 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2642" y="3447654"/>
                <a:ext cx="1447801" cy="144780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26" name="Picture 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5042" y="3600054"/>
                <a:ext cx="1447801" cy="144780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27" name="Picture 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7442" y="3752454"/>
                <a:ext cx="1447801" cy="144780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28" name="Picture 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29842" y="3904855"/>
                <a:ext cx="1447800" cy="1447796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</p:grpSp>
      </p:grpSp>
      <p:sp>
        <p:nvSpPr>
          <p:cNvPr id="29" name="TextBox 28"/>
          <p:cNvSpPr txBox="1"/>
          <p:nvPr/>
        </p:nvSpPr>
        <p:spPr>
          <a:xfrm>
            <a:off x="2491320" y="3857811"/>
            <a:ext cx="13871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256* patches</a:t>
            </a:r>
            <a:endParaRPr lang="ko-KR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644483" y="2963850"/>
            <a:ext cx="12574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Patch classifier</a:t>
            </a:r>
            <a:endParaRPr lang="ko-KR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1" name="그룹 30"/>
          <p:cNvGrpSpPr/>
          <p:nvPr/>
        </p:nvGrpSpPr>
        <p:grpSpPr>
          <a:xfrm>
            <a:off x="7643254" y="3159629"/>
            <a:ext cx="1059277" cy="1091666"/>
            <a:chOff x="7329147" y="1556828"/>
            <a:chExt cx="1572501" cy="1715615"/>
          </a:xfrm>
        </p:grpSpPr>
        <p:pic>
          <p:nvPicPr>
            <p:cNvPr id="32" name="그림 3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329147" y="1556828"/>
              <a:ext cx="1572501" cy="1363905"/>
            </a:xfrm>
            <a:prstGeom prst="rect">
              <a:avLst/>
            </a:prstGeom>
          </p:spPr>
        </p:pic>
        <p:pic>
          <p:nvPicPr>
            <p:cNvPr id="33" name="그림 3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flipH="1">
              <a:off x="7579445" y="1844953"/>
              <a:ext cx="413798" cy="580892"/>
            </a:xfrm>
            <a:prstGeom prst="rect">
              <a:avLst/>
            </a:prstGeom>
          </p:spPr>
        </p:pic>
        <p:pic>
          <p:nvPicPr>
            <p:cNvPr id="34" name="그림 3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flipH="1">
              <a:off x="7967647" y="1844953"/>
              <a:ext cx="413798" cy="580892"/>
            </a:xfrm>
            <a:prstGeom prst="rect">
              <a:avLst/>
            </a:prstGeom>
          </p:spPr>
        </p:pic>
        <p:sp>
          <p:nvSpPr>
            <p:cNvPr id="35" name="TextBox 34"/>
            <p:cNvSpPr txBox="1"/>
            <p:nvPr/>
          </p:nvSpPr>
          <p:spPr>
            <a:xfrm>
              <a:off x="7755690" y="2861308"/>
              <a:ext cx="897160" cy="4111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GUI</a:t>
              </a:r>
              <a:endParaRPr lang="ko-KR" altLang="en-US" sz="1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7C1177F3-150A-4EBB-890B-30F9FE69F0EC}"/>
              </a:ext>
            </a:extLst>
          </p:cNvPr>
          <p:cNvSpPr txBox="1"/>
          <p:nvPr/>
        </p:nvSpPr>
        <p:spPr>
          <a:xfrm>
            <a:off x="3173941" y="2113605"/>
            <a:ext cx="10276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Slide Scanner</a:t>
            </a:r>
            <a:endParaRPr lang="ko-KR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7" name="Picture 2" descr="Pannoramic 250 Flash III - 3DHISTECH Ltd.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70" t="3001" r="24361" b="3952"/>
          <a:stretch/>
        </p:blipFill>
        <p:spPr bwMode="auto">
          <a:xfrm>
            <a:off x="3296100" y="1483095"/>
            <a:ext cx="642258" cy="603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그림 3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94145" y="1184960"/>
            <a:ext cx="1056632" cy="233845"/>
          </a:xfrm>
          <a:prstGeom prst="rect">
            <a:avLst/>
          </a:prstGeom>
        </p:spPr>
      </p:pic>
      <p:cxnSp>
        <p:nvCxnSpPr>
          <p:cNvPr id="39" name="꺾인 연결선 38"/>
          <p:cNvCxnSpPr>
            <a:stCxn id="85" idx="2"/>
            <a:endCxn id="23" idx="0"/>
          </p:cNvCxnSpPr>
          <p:nvPr/>
        </p:nvCxnSpPr>
        <p:spPr>
          <a:xfrm rot="5400000">
            <a:off x="4135962" y="1333216"/>
            <a:ext cx="910529" cy="2898481"/>
          </a:xfrm>
          <a:prstGeom prst="bentConnector3">
            <a:avLst>
              <a:gd name="adj1" fmla="val 64607"/>
            </a:avLst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6291450" y="3862251"/>
            <a:ext cx="12574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Database</a:t>
            </a:r>
            <a:endParaRPr lang="ko-KR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1" name="꺾인 연결선 40"/>
          <p:cNvCxnSpPr>
            <a:stCxn id="40" idx="2"/>
            <a:endCxn id="55" idx="0"/>
          </p:cNvCxnSpPr>
          <p:nvPr/>
        </p:nvCxnSpPr>
        <p:spPr>
          <a:xfrm rot="5400000">
            <a:off x="4744371" y="2923550"/>
            <a:ext cx="975506" cy="3376129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/>
          <p:cNvSpPr/>
          <p:nvPr/>
        </p:nvSpPr>
        <p:spPr>
          <a:xfrm>
            <a:off x="3699240" y="5246264"/>
            <a:ext cx="2117508" cy="914948"/>
          </a:xfrm>
          <a:prstGeom prst="rect">
            <a:avLst/>
          </a:prstGeom>
          <a:gradFill flip="none" rotWithShape="1">
            <a:gsLst>
              <a:gs pos="5800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10800000" scaled="1"/>
            <a:tileRect/>
          </a:gradFill>
          <a:ln w="28575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/>
          <p:cNvSpPr txBox="1"/>
          <p:nvPr/>
        </p:nvSpPr>
        <p:spPr>
          <a:xfrm>
            <a:off x="2780447" y="5734294"/>
            <a:ext cx="97162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Whole slide </a:t>
            </a:r>
          </a:p>
          <a:p>
            <a:pPr algn="r"/>
            <a:r>
              <a:rPr lang="en-US" altLang="ko-KR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classifier</a:t>
            </a:r>
            <a:endParaRPr lang="ko-KR" alt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7288829" y="5170300"/>
            <a:ext cx="1388808" cy="962904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8346404" y="5270601"/>
            <a:ext cx="284526" cy="701832"/>
          </a:xfrm>
          <a:prstGeom prst="rect">
            <a:avLst/>
          </a:prstGeom>
        </p:spPr>
      </p:pic>
      <p:pic>
        <p:nvPicPr>
          <p:cNvPr id="46" name="그림 45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8030630" y="5270601"/>
            <a:ext cx="284526" cy="701832"/>
          </a:xfrm>
          <a:prstGeom prst="rect">
            <a:avLst/>
          </a:prstGeom>
        </p:spPr>
      </p:pic>
      <p:pic>
        <p:nvPicPr>
          <p:cNvPr id="47" name="그림 46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7717217" y="5270601"/>
            <a:ext cx="284526" cy="701832"/>
          </a:xfrm>
          <a:prstGeom prst="rect">
            <a:avLst/>
          </a:prstGeom>
        </p:spPr>
      </p:pic>
      <p:pic>
        <p:nvPicPr>
          <p:cNvPr id="48" name="그림 4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5984" y="5270469"/>
            <a:ext cx="284526" cy="701832"/>
          </a:xfrm>
          <a:prstGeom prst="rect">
            <a:avLst/>
          </a:prstGeom>
        </p:spPr>
      </p:pic>
      <p:cxnSp>
        <p:nvCxnSpPr>
          <p:cNvPr id="49" name="꺾인 연결선 48"/>
          <p:cNvCxnSpPr>
            <a:stCxn id="44" idx="0"/>
            <a:endCxn id="40" idx="2"/>
          </p:cNvCxnSpPr>
          <p:nvPr/>
        </p:nvCxnSpPr>
        <p:spPr>
          <a:xfrm rot="16200000" flipV="1">
            <a:off x="6928492" y="4115558"/>
            <a:ext cx="1046439" cy="1063045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8032491" y="5897699"/>
            <a:ext cx="3115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endParaRPr lang="ko-KR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7713659" y="5903877"/>
            <a:ext cx="3115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endParaRPr lang="ko-KR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7390206" y="5903877"/>
            <a:ext cx="3115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endParaRPr lang="ko-KR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8335796" y="5903877"/>
            <a:ext cx="3115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endParaRPr lang="ko-KR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4" name="그룹 53"/>
          <p:cNvGrpSpPr/>
          <p:nvPr/>
        </p:nvGrpSpPr>
        <p:grpSpPr>
          <a:xfrm>
            <a:off x="3216454" y="5099367"/>
            <a:ext cx="655209" cy="641250"/>
            <a:chOff x="1066780" y="5164014"/>
            <a:chExt cx="655209" cy="641250"/>
          </a:xfrm>
        </p:grpSpPr>
        <p:sp>
          <p:nvSpPr>
            <p:cNvPr id="55" name="타원 54"/>
            <p:cNvSpPr/>
            <p:nvPr/>
          </p:nvSpPr>
          <p:spPr>
            <a:xfrm>
              <a:off x="1066780" y="5164014"/>
              <a:ext cx="655209" cy="64125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6" name="그림 55"/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1154626" y="5306444"/>
              <a:ext cx="132733" cy="327409"/>
            </a:xfrm>
            <a:prstGeom prst="rect">
              <a:avLst/>
            </a:prstGeom>
          </p:spPr>
        </p:pic>
        <p:pic>
          <p:nvPicPr>
            <p:cNvPr id="57" name="그림 56"/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1193535" y="5366834"/>
              <a:ext cx="132733" cy="327409"/>
            </a:xfrm>
            <a:prstGeom prst="rect">
              <a:avLst/>
            </a:prstGeom>
          </p:spPr>
        </p:pic>
        <p:pic>
          <p:nvPicPr>
            <p:cNvPr id="58" name="그림 57"/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accent3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1242472" y="5406823"/>
              <a:ext cx="132733" cy="327409"/>
            </a:xfrm>
            <a:prstGeom prst="rect">
              <a:avLst/>
            </a:prstGeom>
          </p:spPr>
        </p:pic>
        <p:pic>
          <p:nvPicPr>
            <p:cNvPr id="59" name="그림 5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10921" y="5459979"/>
              <a:ext cx="132733" cy="327409"/>
            </a:xfrm>
            <a:prstGeom prst="rect">
              <a:avLst/>
            </a:prstGeom>
          </p:spPr>
        </p:pic>
        <p:pic>
          <p:nvPicPr>
            <p:cNvPr id="60" name="그림 59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359174" y="5234947"/>
              <a:ext cx="278937" cy="274568"/>
            </a:xfrm>
            <a:prstGeom prst="ellipse">
              <a:avLst/>
            </a:prstGeom>
            <a:ln>
              <a:solidFill>
                <a:srgbClr val="00B050"/>
              </a:solidFill>
            </a:ln>
          </p:spPr>
        </p:pic>
        <p:pic>
          <p:nvPicPr>
            <p:cNvPr id="61" name="그림 60"/>
            <p:cNvPicPr>
              <a:picLocks noChangeAspect="1"/>
            </p:cNvPicPr>
            <p:nvPr/>
          </p:nvPicPr>
          <p:blipFill>
            <a:blip r:embed="rId9">
              <a:duotone>
                <a:schemeClr val="accent1">
                  <a:shade val="45000"/>
                  <a:satMod val="135000"/>
                </a:schemeClr>
                <a:prstClr val="white"/>
              </a:duotone>
              <a:extLst/>
            </a:blip>
            <a:stretch>
              <a:fillRect/>
            </a:stretch>
          </p:blipFill>
          <p:spPr>
            <a:xfrm>
              <a:off x="1259901" y="5223310"/>
              <a:ext cx="162752" cy="103183"/>
            </a:xfrm>
            <a:prstGeom prst="rect">
              <a:avLst/>
            </a:prstGeom>
          </p:spPr>
        </p:pic>
        <p:pic>
          <p:nvPicPr>
            <p:cNvPr id="62" name="그림 61"/>
            <p:cNvPicPr>
              <a:picLocks noChangeAspect="1"/>
            </p:cNvPicPr>
            <p:nvPr/>
          </p:nvPicPr>
          <p:blipFill>
            <a:blip r:embed="rId9">
              <a:duotone>
                <a:schemeClr val="accent1">
                  <a:shade val="45000"/>
                  <a:satMod val="135000"/>
                </a:schemeClr>
                <a:prstClr val="white"/>
              </a:duotone>
              <a:extLst/>
            </a:blip>
            <a:stretch>
              <a:fillRect/>
            </a:stretch>
          </p:blipFill>
          <p:spPr>
            <a:xfrm rot="10800000">
              <a:off x="1459506" y="5538182"/>
              <a:ext cx="162752" cy="103183"/>
            </a:xfrm>
            <a:prstGeom prst="rect">
              <a:avLst/>
            </a:prstGeom>
          </p:spPr>
        </p:pic>
      </p:grpSp>
      <p:sp>
        <p:nvSpPr>
          <p:cNvPr id="63" name="직사각형 62"/>
          <p:cNvSpPr/>
          <p:nvPr/>
        </p:nvSpPr>
        <p:spPr>
          <a:xfrm>
            <a:off x="4304378" y="3215985"/>
            <a:ext cx="2189985" cy="1094720"/>
          </a:xfrm>
          <a:prstGeom prst="rect">
            <a:avLst/>
          </a:prstGeom>
          <a:gradFill>
            <a:gsLst>
              <a:gs pos="5800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10800000" scaled="1"/>
          </a:gradFill>
          <a:ln w="28575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4" name="Picture 35" descr="File:Icons8 flat folder.svg - Wikimedia Commons"/>
          <p:cNvPicPr>
            <a:picLocks noChangeAspect="1"/>
          </p:cNvPicPr>
          <p:nvPr/>
        </p:nvPicPr>
        <p:blipFill>
          <a:blip r:embed="rId10" cstate="print">
            <a:duotone>
              <a:prstClr val="black"/>
              <a:srgbClr val="C000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3865" y="3965151"/>
            <a:ext cx="332456" cy="3324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5" name="Picture 35" descr="File:Icons8 flat folder.svg - Wikimedia Commons"/>
          <p:cNvPicPr>
            <a:picLocks noChangeAspect="1"/>
          </p:cNvPicPr>
          <p:nvPr/>
        </p:nvPicPr>
        <p:blipFill>
          <a:blip r:embed="rId10" cstate="print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5973" y="3460104"/>
            <a:ext cx="332456" cy="3324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6" name="Picture 35" descr="File:Icons8 flat folder.svg - Wikimedia Commons"/>
          <p:cNvPicPr>
            <a:picLocks noChangeAspect="1"/>
          </p:cNvPicPr>
          <p:nvPr/>
        </p:nvPicPr>
        <p:blipFill>
          <a:blip r:embed="rId10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3865" y="3714533"/>
            <a:ext cx="332456" cy="3324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7" name="직사각형 66"/>
          <p:cNvSpPr/>
          <p:nvPr/>
        </p:nvSpPr>
        <p:spPr>
          <a:xfrm>
            <a:off x="4694844" y="3535080"/>
            <a:ext cx="91698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Uncategorized</a:t>
            </a:r>
            <a:endParaRPr lang="ko-KR" altLang="en-US" sz="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4691188" y="3773525"/>
            <a:ext cx="715260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Dysplasia</a:t>
            </a:r>
            <a:endParaRPr lang="ko-KR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4681918" y="4039654"/>
            <a:ext cx="722422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Malignant</a:t>
            </a:r>
            <a:endParaRPr lang="ko-KR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0" name="Picture 35" descr="File:Icons8 flat folder.svg - Wikimedia Commons"/>
          <p:cNvPicPr>
            <a:picLocks noChangeAspect="1"/>
          </p:cNvPicPr>
          <p:nvPr/>
        </p:nvPicPr>
        <p:blipFill>
          <a:blip r:embed="rId10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6502" y="3197472"/>
            <a:ext cx="332456" cy="3324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71" name="꺾인 연결선 70"/>
          <p:cNvCxnSpPr>
            <a:stCxn id="76" idx="6"/>
            <a:endCxn id="70" idx="1"/>
          </p:cNvCxnSpPr>
          <p:nvPr/>
        </p:nvCxnSpPr>
        <p:spPr>
          <a:xfrm flipV="1">
            <a:off x="4384678" y="3363700"/>
            <a:ext cx="311824" cy="189199"/>
          </a:xfrm>
          <a:prstGeom prst="bentConnector3">
            <a:avLst>
              <a:gd name="adj1" fmla="val 50000"/>
            </a:avLst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꺾인 연결선 71"/>
          <p:cNvCxnSpPr/>
          <p:nvPr/>
        </p:nvCxnSpPr>
        <p:spPr>
          <a:xfrm>
            <a:off x="4385657" y="3388619"/>
            <a:ext cx="328283" cy="150101"/>
          </a:xfrm>
          <a:prstGeom prst="bentConnector3">
            <a:avLst>
              <a:gd name="adj1" fmla="val 46132"/>
            </a:avLst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꺾인 연결선 72"/>
          <p:cNvCxnSpPr>
            <a:stCxn id="76" idx="6"/>
            <a:endCxn id="66" idx="1"/>
          </p:cNvCxnSpPr>
          <p:nvPr/>
        </p:nvCxnSpPr>
        <p:spPr>
          <a:xfrm>
            <a:off x="4384678" y="3552899"/>
            <a:ext cx="309187" cy="327862"/>
          </a:xfrm>
          <a:prstGeom prst="bentConnector3">
            <a:avLst>
              <a:gd name="adj1" fmla="val 50000"/>
            </a:avLst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꺾인 연결선 73"/>
          <p:cNvCxnSpPr>
            <a:stCxn id="76" idx="6"/>
            <a:endCxn id="64" idx="1"/>
          </p:cNvCxnSpPr>
          <p:nvPr/>
        </p:nvCxnSpPr>
        <p:spPr>
          <a:xfrm>
            <a:off x="4384678" y="3552899"/>
            <a:ext cx="309187" cy="578480"/>
          </a:xfrm>
          <a:prstGeom prst="bentConnector3">
            <a:avLst>
              <a:gd name="adj1" fmla="val 50000"/>
            </a:avLst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직사각형 74"/>
          <p:cNvSpPr/>
          <p:nvPr/>
        </p:nvSpPr>
        <p:spPr>
          <a:xfrm>
            <a:off x="4703785" y="3282614"/>
            <a:ext cx="70055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Normal</a:t>
            </a:r>
            <a:endParaRPr lang="ko-KR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6" name="타원 75"/>
          <p:cNvSpPr/>
          <p:nvPr/>
        </p:nvSpPr>
        <p:spPr>
          <a:xfrm>
            <a:off x="3729469" y="3232274"/>
            <a:ext cx="655209" cy="64125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7" name="그룹 76"/>
          <p:cNvGrpSpPr/>
          <p:nvPr/>
        </p:nvGrpSpPr>
        <p:grpSpPr>
          <a:xfrm>
            <a:off x="3949441" y="3399995"/>
            <a:ext cx="344764" cy="347681"/>
            <a:chOff x="572642" y="3447654"/>
            <a:chExt cx="1905000" cy="1904997"/>
          </a:xfrm>
          <a:effectLst/>
        </p:grpSpPr>
        <p:pic>
          <p:nvPicPr>
            <p:cNvPr id="78" name="Picture 8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2642" y="3447654"/>
              <a:ext cx="1447801" cy="144780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79" name="Picture 8"/>
            <p:cNvPicPr>
              <a:picLocks noChangeAspect="1"/>
            </p:cNvPicPr>
            <p:nvPr/>
          </p:nvPicPr>
          <p:blipFill>
            <a:blip r:embed="rId11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5042" y="3600054"/>
              <a:ext cx="1447801" cy="144780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80" name="Picture 8"/>
            <p:cNvPicPr>
              <a:picLocks noChangeAspect="1"/>
            </p:cNvPicPr>
            <p:nvPr/>
          </p:nvPicPr>
          <p:blipFill>
            <a:blip r:embed="rId11" cstate="print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7442" y="3752454"/>
              <a:ext cx="1447801" cy="144780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81" name="Picture 8"/>
            <p:cNvPicPr>
              <a:picLocks noChangeAspect="1"/>
            </p:cNvPicPr>
            <p:nvPr/>
          </p:nvPicPr>
          <p:blipFill>
            <a:blip r:embed="rId11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9842" y="3904855"/>
              <a:ext cx="1447800" cy="144779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pic>
        <p:nvPicPr>
          <p:cNvPr id="82" name="그림 8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82837" y="3318500"/>
            <a:ext cx="337514" cy="332228"/>
          </a:xfrm>
          <a:prstGeom prst="ellipse">
            <a:avLst/>
          </a:prstGeom>
          <a:ln>
            <a:solidFill>
              <a:srgbClr val="00B050"/>
            </a:solidFill>
          </a:ln>
        </p:spPr>
      </p:pic>
      <p:sp>
        <p:nvSpPr>
          <p:cNvPr id="83" name="타원 82"/>
          <p:cNvSpPr/>
          <p:nvPr/>
        </p:nvSpPr>
        <p:spPr>
          <a:xfrm>
            <a:off x="5712862" y="1445562"/>
            <a:ext cx="655209" cy="64125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4" name="그림 8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833684" y="1532126"/>
            <a:ext cx="436355" cy="467249"/>
          </a:xfrm>
          <a:prstGeom prst="rect">
            <a:avLst/>
          </a:prstGeom>
        </p:spPr>
      </p:pic>
      <p:sp>
        <p:nvSpPr>
          <p:cNvPr id="85" name="TextBox 84"/>
          <p:cNvSpPr txBox="1"/>
          <p:nvPr/>
        </p:nvSpPr>
        <p:spPr>
          <a:xfrm>
            <a:off x="5346875" y="2065582"/>
            <a:ext cx="13871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Patch-maker</a:t>
            </a:r>
            <a:endParaRPr lang="ko-KR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B3027ACF-BBFE-4B73-9120-70BC6340405A}"/>
              </a:ext>
            </a:extLst>
          </p:cNvPr>
          <p:cNvGrpSpPr/>
          <p:nvPr/>
        </p:nvGrpSpPr>
        <p:grpSpPr>
          <a:xfrm>
            <a:off x="3786121" y="5264721"/>
            <a:ext cx="1070791" cy="878559"/>
            <a:chOff x="5943796" y="2779089"/>
            <a:chExt cx="2735123" cy="2359603"/>
          </a:xfrm>
        </p:grpSpPr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91D8F467-5985-48FB-B13A-7AB74E0A8034}"/>
                </a:ext>
              </a:extLst>
            </p:cNvPr>
            <p:cNvGrpSpPr/>
            <p:nvPr/>
          </p:nvGrpSpPr>
          <p:grpSpPr>
            <a:xfrm>
              <a:off x="5943796" y="2779089"/>
              <a:ext cx="2735123" cy="2359603"/>
              <a:chOff x="4841029" y="4267225"/>
              <a:chExt cx="1985396" cy="1372191"/>
            </a:xfrm>
          </p:grpSpPr>
          <p:pic>
            <p:nvPicPr>
              <p:cNvPr id="89" name="그림 88">
                <a:extLst>
                  <a:ext uri="{FF2B5EF4-FFF2-40B4-BE49-F238E27FC236}">
                    <a16:creationId xmlns:a16="http://schemas.microsoft.com/office/drawing/2014/main" id="{27B6194F-1B9E-48A5-B7C9-9BE34F7198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168778" y="4267225"/>
                <a:ext cx="1657647" cy="1372191"/>
              </a:xfrm>
              <a:prstGeom prst="rect">
                <a:avLst/>
              </a:prstGeom>
            </p:spPr>
          </p:pic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EA3AE661-3B82-438B-BDC6-08A2D6BD7151}"/>
                  </a:ext>
                </a:extLst>
              </p:cNvPr>
              <p:cNvSpPr txBox="1"/>
              <p:nvPr/>
            </p:nvSpPr>
            <p:spPr>
              <a:xfrm rot="19244874">
                <a:off x="4841029" y="4309252"/>
                <a:ext cx="1100583" cy="2437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300" dirty="0"/>
                  <a:t>3</a:t>
                </a:r>
              </a:p>
            </p:txBody>
          </p:sp>
        </p:grpSp>
        <p:pic>
          <p:nvPicPr>
            <p:cNvPr id="88" name="그림 87">
              <a:extLst>
                <a:ext uri="{FF2B5EF4-FFF2-40B4-BE49-F238E27FC236}">
                  <a16:creationId xmlns:a16="http://schemas.microsoft.com/office/drawing/2014/main" id="{CD67BB01-268D-4824-8253-3BE68C8C33C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/>
            <a:srcRect l="3809" t="1990" r="2760"/>
            <a:stretch/>
          </p:blipFill>
          <p:spPr>
            <a:xfrm>
              <a:off x="6583732" y="3433763"/>
              <a:ext cx="1435134" cy="1621119"/>
            </a:xfrm>
            <a:prstGeom prst="rect">
              <a:avLst/>
            </a:prstGeom>
          </p:spPr>
        </p:pic>
      </p:grpSp>
      <p:sp>
        <p:nvSpPr>
          <p:cNvPr id="91" name="TextBox 90"/>
          <p:cNvSpPr txBox="1"/>
          <p:nvPr/>
        </p:nvSpPr>
        <p:spPr>
          <a:xfrm>
            <a:off x="4781811" y="5377535"/>
            <a:ext cx="12177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Feature-</a:t>
            </a:r>
          </a:p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cube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92" name="그룹 91"/>
          <p:cNvGrpSpPr/>
          <p:nvPr/>
        </p:nvGrpSpPr>
        <p:grpSpPr>
          <a:xfrm>
            <a:off x="6684120" y="1363134"/>
            <a:ext cx="837762" cy="805232"/>
            <a:chOff x="5813733" y="2418100"/>
            <a:chExt cx="1028944" cy="998571"/>
          </a:xfrm>
        </p:grpSpPr>
        <p:sp>
          <p:nvSpPr>
            <p:cNvPr id="93" name="타원 92"/>
            <p:cNvSpPr/>
            <p:nvPr/>
          </p:nvSpPr>
          <p:spPr>
            <a:xfrm>
              <a:off x="5813733" y="2418100"/>
              <a:ext cx="1028944" cy="998571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94" name="그룹 93"/>
            <p:cNvGrpSpPr/>
            <p:nvPr/>
          </p:nvGrpSpPr>
          <p:grpSpPr>
            <a:xfrm>
              <a:off x="6000647" y="2590922"/>
              <a:ext cx="655117" cy="655116"/>
              <a:chOff x="572642" y="3447654"/>
              <a:chExt cx="1905000" cy="1904997"/>
            </a:xfrm>
            <a:effectLst/>
          </p:grpSpPr>
          <p:pic>
            <p:nvPicPr>
              <p:cNvPr id="95" name="Picture 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2642" y="3447654"/>
                <a:ext cx="1447801" cy="144780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96" name="Picture 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5042" y="3600054"/>
                <a:ext cx="1447801" cy="144780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97" name="Picture 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7442" y="3752454"/>
                <a:ext cx="1447801" cy="144780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98" name="Picture 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29842" y="3904855"/>
                <a:ext cx="1447800" cy="1447796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</p:grpSp>
      </p:grpSp>
      <p:cxnSp>
        <p:nvCxnSpPr>
          <p:cNvPr id="99" name="꺾인 연결선 98"/>
          <p:cNvCxnSpPr>
            <a:stCxn id="83" idx="6"/>
            <a:endCxn id="93" idx="2"/>
          </p:cNvCxnSpPr>
          <p:nvPr/>
        </p:nvCxnSpPr>
        <p:spPr>
          <a:xfrm flipV="1">
            <a:off x="6368071" y="1765750"/>
            <a:ext cx="316049" cy="437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/>
          <p:cNvSpPr txBox="1"/>
          <p:nvPr/>
        </p:nvSpPr>
        <p:spPr>
          <a:xfrm>
            <a:off x="6374338" y="2148321"/>
            <a:ext cx="13871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256* </a:t>
            </a:r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patches</a:t>
            </a:r>
            <a:endParaRPr lang="ko-KR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1" name="Picture 35" descr="File:Icons8 flat folder.svg - Wikimedia Commons"/>
          <p:cNvPicPr>
            <a:picLocks noChangeAspect="1"/>
          </p:cNvPicPr>
          <p:nvPr/>
        </p:nvPicPr>
        <p:blipFill>
          <a:blip r:embed="rId10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7476" y="1914336"/>
            <a:ext cx="332456" cy="3324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2" name="Picture 35" descr="File:Icons8 flat folder.svg - Wikimedia Commons"/>
          <p:cNvPicPr>
            <a:picLocks noChangeAspect="1"/>
          </p:cNvPicPr>
          <p:nvPr/>
        </p:nvPicPr>
        <p:blipFill>
          <a:blip r:embed="rId10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2551" y="1279334"/>
            <a:ext cx="332456" cy="3324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3" name="직사각형 102"/>
          <p:cNvSpPr/>
          <p:nvPr/>
        </p:nvSpPr>
        <p:spPr>
          <a:xfrm>
            <a:off x="7809511" y="1986590"/>
            <a:ext cx="722422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>
                <a:latin typeface="Times New Roman" panose="02020603050405020304" pitchFamily="18" charset="0"/>
                <a:cs typeface="Times New Roman" panose="02020603050405020304" pitchFamily="18" charset="0"/>
              </a:rPr>
              <a:t>Abnrmal</a:t>
            </a:r>
            <a:endParaRPr lang="ko-KR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4" name="직사각형 103"/>
          <p:cNvSpPr/>
          <p:nvPr/>
        </p:nvSpPr>
        <p:spPr>
          <a:xfrm>
            <a:off x="7831664" y="1376669"/>
            <a:ext cx="70055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Normal</a:t>
            </a:r>
            <a:endParaRPr lang="ko-KR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5" name="꺾인 연결선 104"/>
          <p:cNvCxnSpPr>
            <a:stCxn id="93" idx="6"/>
            <a:endCxn id="102" idx="1"/>
          </p:cNvCxnSpPr>
          <p:nvPr/>
        </p:nvCxnSpPr>
        <p:spPr>
          <a:xfrm flipV="1">
            <a:off x="7521882" y="1445562"/>
            <a:ext cx="230669" cy="320188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꺾인 연결선 105"/>
          <p:cNvCxnSpPr>
            <a:stCxn id="93" idx="6"/>
            <a:endCxn id="101" idx="1"/>
          </p:cNvCxnSpPr>
          <p:nvPr/>
        </p:nvCxnSpPr>
        <p:spPr>
          <a:xfrm>
            <a:off x="7521882" y="1765750"/>
            <a:ext cx="225594" cy="314814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꺾인 연결선 106"/>
          <p:cNvCxnSpPr>
            <a:stCxn id="104" idx="3"/>
            <a:endCxn id="32" idx="0"/>
          </p:cNvCxnSpPr>
          <p:nvPr/>
        </p:nvCxnSpPr>
        <p:spPr>
          <a:xfrm flipH="1">
            <a:off x="8172893" y="1499780"/>
            <a:ext cx="359325" cy="1659849"/>
          </a:xfrm>
          <a:prstGeom prst="bentConnector4">
            <a:avLst>
              <a:gd name="adj1" fmla="val -63619"/>
              <a:gd name="adj2" fmla="val 53708"/>
            </a:avLst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꺾인 연결선 107"/>
          <p:cNvCxnSpPr>
            <a:stCxn id="101" idx="2"/>
          </p:cNvCxnSpPr>
          <p:nvPr/>
        </p:nvCxnSpPr>
        <p:spPr>
          <a:xfrm rot="5400000">
            <a:off x="6629762" y="1620742"/>
            <a:ext cx="657893" cy="1909993"/>
          </a:xfrm>
          <a:prstGeom prst="bentConnector2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TextBox 108"/>
          <p:cNvSpPr txBox="1"/>
          <p:nvPr/>
        </p:nvSpPr>
        <p:spPr>
          <a:xfrm>
            <a:off x="5685812" y="3245122"/>
            <a:ext cx="12177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LossDiff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10" name="그룹 109"/>
          <p:cNvGrpSpPr/>
          <p:nvPr/>
        </p:nvGrpSpPr>
        <p:grpSpPr>
          <a:xfrm>
            <a:off x="5766152" y="3592484"/>
            <a:ext cx="170884" cy="242315"/>
            <a:chOff x="5450408" y="3255368"/>
            <a:chExt cx="489744" cy="694460"/>
          </a:xfr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2">
                  <a:lumMod val="20000"/>
                  <a:lumOff val="80000"/>
                </a:schemeClr>
              </a:gs>
            </a:gsLst>
            <a:lin ang="5400000" scaled="1"/>
          </a:gradFill>
        </p:grpSpPr>
        <p:sp>
          <p:nvSpPr>
            <p:cNvPr id="111" name="원통 110"/>
            <p:cNvSpPr/>
            <p:nvPr/>
          </p:nvSpPr>
          <p:spPr>
            <a:xfrm>
              <a:off x="5450409" y="3672829"/>
              <a:ext cx="489743" cy="276999"/>
            </a:xfrm>
            <a:prstGeom prst="ca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" name="원통 111"/>
            <p:cNvSpPr/>
            <p:nvPr/>
          </p:nvSpPr>
          <p:spPr>
            <a:xfrm>
              <a:off x="5450409" y="3465305"/>
              <a:ext cx="489743" cy="276999"/>
            </a:xfrm>
            <a:prstGeom prst="ca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" name="원통 112"/>
            <p:cNvSpPr/>
            <p:nvPr/>
          </p:nvSpPr>
          <p:spPr>
            <a:xfrm>
              <a:off x="5450408" y="3255368"/>
              <a:ext cx="489743" cy="276999"/>
            </a:xfrm>
            <a:prstGeom prst="ca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14" name="그룹 113"/>
          <p:cNvGrpSpPr/>
          <p:nvPr/>
        </p:nvGrpSpPr>
        <p:grpSpPr>
          <a:xfrm>
            <a:off x="6124049" y="3992591"/>
            <a:ext cx="170884" cy="242315"/>
            <a:chOff x="5450408" y="3255368"/>
            <a:chExt cx="489744" cy="694460"/>
          </a:xfr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6">
                  <a:lumMod val="40000"/>
                  <a:lumOff val="60000"/>
                </a:schemeClr>
              </a:gs>
            </a:gsLst>
            <a:lin ang="5400000" scaled="1"/>
          </a:gradFill>
        </p:grpSpPr>
        <p:sp>
          <p:nvSpPr>
            <p:cNvPr id="115" name="원통 114"/>
            <p:cNvSpPr/>
            <p:nvPr/>
          </p:nvSpPr>
          <p:spPr>
            <a:xfrm>
              <a:off x="5450409" y="3672829"/>
              <a:ext cx="489743" cy="276999"/>
            </a:xfrm>
            <a:prstGeom prst="ca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6" name="원통 115"/>
            <p:cNvSpPr/>
            <p:nvPr/>
          </p:nvSpPr>
          <p:spPr>
            <a:xfrm>
              <a:off x="5450409" y="3465305"/>
              <a:ext cx="489743" cy="276999"/>
            </a:xfrm>
            <a:prstGeom prst="ca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7" name="원통 116"/>
            <p:cNvSpPr/>
            <p:nvPr/>
          </p:nvSpPr>
          <p:spPr>
            <a:xfrm>
              <a:off x="5450408" y="3255368"/>
              <a:ext cx="489743" cy="276999"/>
            </a:xfrm>
            <a:prstGeom prst="ca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8" name="오른쪽으로 구부러진 화살표 117"/>
          <p:cNvSpPr/>
          <p:nvPr/>
        </p:nvSpPr>
        <p:spPr>
          <a:xfrm rot="19063509">
            <a:off x="5749769" y="3896218"/>
            <a:ext cx="267487" cy="352793"/>
          </a:xfrm>
          <a:prstGeom prst="curved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19" name="그룹 118"/>
          <p:cNvGrpSpPr/>
          <p:nvPr/>
        </p:nvGrpSpPr>
        <p:grpSpPr>
          <a:xfrm>
            <a:off x="5611830" y="4004512"/>
            <a:ext cx="259026" cy="237471"/>
            <a:chOff x="572642" y="3447654"/>
            <a:chExt cx="1905000" cy="1904997"/>
          </a:xfrm>
          <a:effectLst/>
        </p:grpSpPr>
        <p:pic>
          <p:nvPicPr>
            <p:cNvPr id="120" name="Picture 8"/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2642" y="3447654"/>
              <a:ext cx="1447801" cy="144780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21" name="Picture 8"/>
            <p:cNvPicPr>
              <a:picLocks noChangeAspect="1"/>
            </p:cNvPicPr>
            <p:nvPr/>
          </p:nvPicPr>
          <p:blipFill>
            <a:blip r:embed="rId15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5042" y="3600054"/>
              <a:ext cx="1447801" cy="144780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22" name="Picture 8"/>
            <p:cNvPicPr>
              <a:picLocks noChangeAspect="1"/>
            </p:cNvPicPr>
            <p:nvPr/>
          </p:nvPicPr>
          <p:blipFill>
            <a:blip r:embed="rId15" cstate="print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7442" y="3752454"/>
              <a:ext cx="1447801" cy="144780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23" name="Picture 8"/>
            <p:cNvPicPr>
              <a:picLocks noChangeAspect="1"/>
            </p:cNvPicPr>
            <p:nvPr/>
          </p:nvPicPr>
          <p:blipFill>
            <a:blip r:embed="rId15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9842" y="3904855"/>
              <a:ext cx="1447800" cy="144779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124" name="오른쪽으로 구부러진 화살표 123"/>
          <p:cNvSpPr/>
          <p:nvPr/>
        </p:nvSpPr>
        <p:spPr>
          <a:xfrm rot="7865545">
            <a:off x="6039762" y="3579327"/>
            <a:ext cx="267487" cy="352793"/>
          </a:xfrm>
          <a:prstGeom prst="curved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25" name="그룹 124"/>
          <p:cNvGrpSpPr/>
          <p:nvPr/>
        </p:nvGrpSpPr>
        <p:grpSpPr>
          <a:xfrm>
            <a:off x="6192175" y="3579441"/>
            <a:ext cx="214478" cy="220902"/>
            <a:chOff x="4475812" y="3935257"/>
            <a:chExt cx="259519" cy="267291"/>
          </a:xfrm>
        </p:grpSpPr>
        <p:pic>
          <p:nvPicPr>
            <p:cNvPr id="126" name="Picture 8"/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75812" y="3935257"/>
              <a:ext cx="178964" cy="18047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27" name="Picture 8"/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13739" y="3982792"/>
              <a:ext cx="178964" cy="18047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28" name="Picture 8"/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56367" y="4022071"/>
              <a:ext cx="178964" cy="18047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129" name="TextBox 128"/>
          <p:cNvSpPr txBox="1"/>
          <p:nvPr/>
        </p:nvSpPr>
        <p:spPr>
          <a:xfrm>
            <a:off x="8021090" y="1109897"/>
            <a:ext cx="10379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latin typeface="Times New Roman" panose="02020603050405020304" pitchFamily="18" charset="0"/>
                <a:cs typeface="Times New Roman" panose="02020603050405020304" pitchFamily="18" charset="0"/>
              </a:rPr>
              <a:t>mixpatch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4" name="모서리가 둥근 직사각형 133"/>
          <p:cNvSpPr/>
          <p:nvPr/>
        </p:nvSpPr>
        <p:spPr>
          <a:xfrm>
            <a:off x="189774" y="1044927"/>
            <a:ext cx="2330966" cy="5271753"/>
          </a:xfrm>
          <a:prstGeom prst="round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5" name="TextBox 134"/>
          <p:cNvSpPr txBox="1"/>
          <p:nvPr/>
        </p:nvSpPr>
        <p:spPr>
          <a:xfrm>
            <a:off x="110767" y="717864"/>
            <a:ext cx="25064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</a:t>
            </a:r>
            <a:r>
              <a:rPr lang="en-US" altLang="ko-K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 Preprocessing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6" name="그림 13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897" y="1217648"/>
            <a:ext cx="1013761" cy="2500610"/>
          </a:xfrm>
          <a:prstGeom prst="rect">
            <a:avLst/>
          </a:prstGeom>
        </p:spPr>
      </p:pic>
      <p:sp>
        <p:nvSpPr>
          <p:cNvPr id="137" name="TextBox 136"/>
          <p:cNvSpPr txBox="1"/>
          <p:nvPr/>
        </p:nvSpPr>
        <p:spPr>
          <a:xfrm>
            <a:off x="379789" y="3634450"/>
            <a:ext cx="9729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MRSX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39" name="직선 화살표 연결선 138"/>
          <p:cNvCxnSpPr>
            <a:stCxn id="151" idx="7"/>
            <a:endCxn id="23" idx="2"/>
          </p:cNvCxnSpPr>
          <p:nvPr/>
        </p:nvCxnSpPr>
        <p:spPr>
          <a:xfrm flipV="1">
            <a:off x="2238391" y="3558346"/>
            <a:ext cx="575989" cy="165894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직선 화살표 연결선 142"/>
          <p:cNvCxnSpPr>
            <a:stCxn id="151" idx="7"/>
          </p:cNvCxnSpPr>
          <p:nvPr/>
        </p:nvCxnSpPr>
        <p:spPr>
          <a:xfrm flipV="1">
            <a:off x="2238391" y="2037564"/>
            <a:ext cx="4615071" cy="317972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타원 146"/>
          <p:cNvSpPr/>
          <p:nvPr/>
        </p:nvSpPr>
        <p:spPr>
          <a:xfrm>
            <a:off x="1145647" y="3792560"/>
            <a:ext cx="655209" cy="64125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8" name="그림 14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66469" y="3879124"/>
            <a:ext cx="436355" cy="467249"/>
          </a:xfrm>
          <a:prstGeom prst="rect">
            <a:avLst/>
          </a:prstGeom>
        </p:spPr>
      </p:pic>
      <p:sp>
        <p:nvSpPr>
          <p:cNvPr id="149" name="TextBox 148"/>
          <p:cNvSpPr txBox="1"/>
          <p:nvPr/>
        </p:nvSpPr>
        <p:spPr>
          <a:xfrm>
            <a:off x="765819" y="4447208"/>
            <a:ext cx="13871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Patch-maker</a:t>
            </a:r>
            <a:endParaRPr lang="ko-KR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50" name="그룹 149"/>
          <p:cNvGrpSpPr/>
          <p:nvPr/>
        </p:nvGrpSpPr>
        <p:grpSpPr>
          <a:xfrm>
            <a:off x="1523316" y="5099367"/>
            <a:ext cx="837762" cy="805232"/>
            <a:chOff x="5813733" y="2418100"/>
            <a:chExt cx="1028944" cy="998571"/>
          </a:xfrm>
        </p:grpSpPr>
        <p:sp>
          <p:nvSpPr>
            <p:cNvPr id="151" name="타원 150"/>
            <p:cNvSpPr/>
            <p:nvPr/>
          </p:nvSpPr>
          <p:spPr>
            <a:xfrm>
              <a:off x="5813733" y="2418100"/>
              <a:ext cx="1028944" cy="998571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52" name="그룹 151"/>
            <p:cNvGrpSpPr/>
            <p:nvPr/>
          </p:nvGrpSpPr>
          <p:grpSpPr>
            <a:xfrm>
              <a:off x="6000647" y="2590922"/>
              <a:ext cx="655117" cy="655116"/>
              <a:chOff x="572642" y="3447654"/>
              <a:chExt cx="1905000" cy="1904997"/>
            </a:xfrm>
            <a:effectLst/>
          </p:grpSpPr>
          <p:pic>
            <p:nvPicPr>
              <p:cNvPr id="153" name="Picture 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2642" y="3447654"/>
                <a:ext cx="1447801" cy="144780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154" name="Picture 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5042" y="3600054"/>
                <a:ext cx="1447801" cy="144780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155" name="Picture 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7442" y="3752454"/>
                <a:ext cx="1447801" cy="144780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156" name="Picture 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29842" y="3904855"/>
                <a:ext cx="1447800" cy="1447796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</p:grpSp>
      </p:grpSp>
      <p:pic>
        <p:nvPicPr>
          <p:cNvPr id="157" name="그림 156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25123" y="5127694"/>
            <a:ext cx="557455" cy="525138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58" name="TextBox 157"/>
          <p:cNvSpPr txBox="1"/>
          <p:nvPr/>
        </p:nvSpPr>
        <p:spPr>
          <a:xfrm>
            <a:off x="1208050" y="5892203"/>
            <a:ext cx="13871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패치 저장</a:t>
            </a:r>
            <a:endParaRPr lang="ko-KR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9" name="TextBox 158"/>
          <p:cNvSpPr txBox="1"/>
          <p:nvPr/>
        </p:nvSpPr>
        <p:spPr>
          <a:xfrm>
            <a:off x="108808" y="5691299"/>
            <a:ext cx="13871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노이즈 제거</a:t>
            </a:r>
            <a:endParaRPr lang="ko-KR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64" name="꺾인 연결선 163"/>
          <p:cNvCxnSpPr>
            <a:stCxn id="136" idx="3"/>
            <a:endCxn id="147" idx="0"/>
          </p:cNvCxnSpPr>
          <p:nvPr/>
        </p:nvCxnSpPr>
        <p:spPr>
          <a:xfrm>
            <a:off x="1395658" y="2467953"/>
            <a:ext cx="77594" cy="1324607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꺾인 연결선 166"/>
          <p:cNvCxnSpPr>
            <a:stCxn id="149" idx="2"/>
            <a:endCxn id="157" idx="0"/>
          </p:cNvCxnSpPr>
          <p:nvPr/>
        </p:nvCxnSpPr>
        <p:spPr>
          <a:xfrm rot="5400000">
            <a:off x="922193" y="4590477"/>
            <a:ext cx="418876" cy="655559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꺾인 연결선 169"/>
          <p:cNvCxnSpPr>
            <a:stCxn id="149" idx="2"/>
            <a:endCxn id="151" idx="0"/>
          </p:cNvCxnSpPr>
          <p:nvPr/>
        </p:nvCxnSpPr>
        <p:spPr>
          <a:xfrm rot="16200000" flipH="1">
            <a:off x="1505529" y="4662698"/>
            <a:ext cx="390549" cy="482787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직선 연결선 17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TextBox 174"/>
          <p:cNvSpPr txBox="1"/>
          <p:nvPr/>
        </p:nvSpPr>
        <p:spPr>
          <a:xfrm>
            <a:off x="155575" y="127265"/>
            <a:ext cx="5386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System architecture</a:t>
            </a:r>
            <a:endParaRPr lang="ko-KR" altLang="en-US" b="1" dirty="0"/>
          </a:p>
        </p:txBody>
      </p:sp>
      <p:sp>
        <p:nvSpPr>
          <p:cNvPr id="160" name="TextBox 159"/>
          <p:cNvSpPr txBox="1"/>
          <p:nvPr/>
        </p:nvSpPr>
        <p:spPr>
          <a:xfrm>
            <a:off x="1922380" y="3833518"/>
            <a:ext cx="11554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/>
              <a:t>256 size</a:t>
            </a:r>
            <a:endParaRPr lang="ko-KR" altLang="en-US" sz="1400" b="1" dirty="0"/>
          </a:p>
        </p:txBody>
      </p:sp>
      <p:sp>
        <p:nvSpPr>
          <p:cNvPr id="161" name="TextBox 160"/>
          <p:cNvSpPr txBox="1"/>
          <p:nvPr/>
        </p:nvSpPr>
        <p:spPr>
          <a:xfrm>
            <a:off x="1613077" y="6030033"/>
            <a:ext cx="11554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/>
              <a:t> 256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8295641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55574" y="127265"/>
            <a:ext cx="7390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슬라이드 성능 비교 </a:t>
            </a:r>
            <a:r>
              <a:rPr lang="en-US" altLang="ko-KR" b="1" dirty="0" smtClean="0"/>
              <a:t>(</a:t>
            </a:r>
            <a:r>
              <a:rPr lang="ko-KR" altLang="en-US" b="1" dirty="0" err="1" smtClean="0"/>
              <a:t>씨젠</a:t>
            </a:r>
            <a:r>
              <a:rPr lang="en-US" altLang="ko-KR" b="1" dirty="0" smtClean="0"/>
              <a:t>) –Daily data _</a:t>
            </a:r>
            <a:r>
              <a:rPr lang="ko-KR" altLang="en-US" b="1" dirty="0" smtClean="0">
                <a:solidFill>
                  <a:srgbClr val="FF0000"/>
                </a:solidFill>
              </a:rPr>
              <a:t>지난 슬라이드 참고용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4896197" y="1360843"/>
            <a:ext cx="42478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 </a:t>
            </a:r>
            <a:r>
              <a:rPr lang="en-US" altLang="ko-KR" dirty="0" smtClean="0"/>
              <a:t>1</a:t>
            </a:r>
            <a:r>
              <a:rPr lang="ko-KR" altLang="en-US" dirty="0" smtClean="0"/>
              <a:t>번 </a:t>
            </a:r>
            <a:r>
              <a:rPr lang="en-US" altLang="ko-KR" dirty="0" smtClean="0"/>
              <a:t>Acc.91.33% - </a:t>
            </a:r>
            <a:r>
              <a:rPr lang="ko-KR" altLang="en-US" dirty="0" smtClean="0"/>
              <a:t>위</a:t>
            </a:r>
            <a:r>
              <a:rPr lang="en-US" altLang="ko-KR" dirty="0" smtClean="0"/>
              <a:t>:91.88%, </a:t>
            </a:r>
            <a:r>
              <a:rPr lang="ko-KR" altLang="en-US" dirty="0" smtClean="0"/>
              <a:t>대장</a:t>
            </a:r>
            <a:r>
              <a:rPr lang="en-US" altLang="ko-KR" dirty="0" smtClean="0"/>
              <a:t>:90.75%</a:t>
            </a:r>
          </a:p>
          <a:p>
            <a:r>
              <a:rPr lang="en-US" altLang="ko-KR" dirty="0" smtClean="0"/>
              <a:t>: 3</a:t>
            </a:r>
            <a:r>
              <a:rPr lang="ko-KR" altLang="en-US" dirty="0" smtClean="0"/>
              <a:t>번 </a:t>
            </a:r>
            <a:r>
              <a:rPr lang="en-US" altLang="ko-KR" dirty="0" smtClean="0"/>
              <a:t>Acc.92.34% - </a:t>
            </a:r>
            <a:r>
              <a:rPr lang="ko-KR" altLang="en-US" dirty="0" smtClean="0"/>
              <a:t>위</a:t>
            </a:r>
            <a:r>
              <a:rPr lang="en-US" altLang="ko-KR" dirty="0" smtClean="0"/>
              <a:t>:94.29%, </a:t>
            </a:r>
            <a:r>
              <a:rPr lang="ko-KR" altLang="en-US" dirty="0" smtClean="0"/>
              <a:t>대장</a:t>
            </a:r>
            <a:r>
              <a:rPr lang="en-US" altLang="ko-KR" dirty="0" smtClean="0"/>
              <a:t>:90.24%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77251" y="574251"/>
            <a:ext cx="53649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 smtClean="0">
                <a:solidFill>
                  <a:srgbClr val="1D1C1D"/>
                </a:solidFill>
                <a:latin typeface="NotoSansKR"/>
              </a:rPr>
              <a:t>스캐너 </a:t>
            </a:r>
            <a:r>
              <a:rPr lang="en-US" altLang="ko-KR" sz="1200" dirty="0">
                <a:solidFill>
                  <a:srgbClr val="1D1C1D"/>
                </a:solidFill>
                <a:latin typeface="NotoSansKR"/>
              </a:rPr>
              <a:t>3</a:t>
            </a:r>
            <a:r>
              <a:rPr lang="ko-KR" altLang="en-US" sz="1200" dirty="0">
                <a:solidFill>
                  <a:srgbClr val="1D1C1D"/>
                </a:solidFill>
                <a:latin typeface="NotoSansKR"/>
              </a:rPr>
              <a:t>대 비교 </a:t>
            </a:r>
            <a:endParaRPr lang="en-US" altLang="ko-KR" sz="1200" dirty="0" smtClean="0">
              <a:solidFill>
                <a:srgbClr val="1D1C1D"/>
              </a:solidFill>
              <a:latin typeface="NotoSansKR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dirty="0" smtClean="0">
                <a:solidFill>
                  <a:srgbClr val="1D1C1D"/>
                </a:solidFill>
                <a:latin typeface="NotoSansKR"/>
              </a:rPr>
              <a:t>daily </a:t>
            </a:r>
            <a:r>
              <a:rPr lang="ko-KR" altLang="en-US" sz="1200" dirty="0">
                <a:solidFill>
                  <a:srgbClr val="1D1C1D"/>
                </a:solidFill>
                <a:latin typeface="NotoSansKR"/>
              </a:rPr>
              <a:t>스캔 </a:t>
            </a:r>
            <a:r>
              <a:rPr lang="ko-KR" altLang="en-US" sz="1200" dirty="0" smtClean="0">
                <a:solidFill>
                  <a:srgbClr val="1D1C1D"/>
                </a:solidFill>
                <a:latin typeface="NotoSansKR"/>
              </a:rPr>
              <a:t>중 기존 스캐너의 </a:t>
            </a:r>
            <a:r>
              <a:rPr lang="ko-KR" altLang="en-US" sz="1200" dirty="0">
                <a:solidFill>
                  <a:srgbClr val="1D1C1D"/>
                </a:solidFill>
                <a:latin typeface="NotoSansKR"/>
              </a:rPr>
              <a:t>슬라이드 걸림 </a:t>
            </a:r>
            <a:r>
              <a:rPr lang="ko-KR" altLang="en-US" sz="1200" dirty="0" smtClean="0">
                <a:solidFill>
                  <a:srgbClr val="1D1C1D"/>
                </a:solidFill>
                <a:latin typeface="NotoSansKR"/>
              </a:rPr>
              <a:t>현상 확인 </a:t>
            </a:r>
            <a:endParaRPr lang="en-US" altLang="ko-KR" sz="1200" dirty="0" smtClean="0">
              <a:solidFill>
                <a:srgbClr val="1D1C1D"/>
              </a:solidFill>
              <a:latin typeface="NotoSansKR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dirty="0" smtClean="0">
                <a:solidFill>
                  <a:srgbClr val="1D1C1D"/>
                </a:solidFill>
                <a:latin typeface="NotoSansKR"/>
              </a:rPr>
              <a:t>=&gt; </a:t>
            </a:r>
            <a:r>
              <a:rPr lang="ko-KR" altLang="en-US" sz="1200" dirty="0" smtClean="0">
                <a:solidFill>
                  <a:srgbClr val="1D1C1D"/>
                </a:solidFill>
                <a:latin typeface="NotoSansKR"/>
              </a:rPr>
              <a:t>부품 파손 확인 </a:t>
            </a:r>
            <a:r>
              <a:rPr lang="en-US" altLang="ko-KR" sz="1200" dirty="0" smtClean="0">
                <a:solidFill>
                  <a:srgbClr val="1D1C1D"/>
                </a:solidFill>
                <a:latin typeface="NotoSansKR"/>
              </a:rPr>
              <a:t>(</a:t>
            </a:r>
            <a:r>
              <a:rPr lang="ko-KR" altLang="en-US" sz="1200" dirty="0" smtClean="0">
                <a:solidFill>
                  <a:srgbClr val="1D1C1D"/>
                </a:solidFill>
                <a:latin typeface="NotoSansKR"/>
              </a:rPr>
              <a:t>슬라이드 이미지에도 영향이 있었을 것으로 예상됨</a:t>
            </a:r>
            <a:r>
              <a:rPr lang="en-US" altLang="ko-KR" sz="1200" dirty="0" smtClean="0">
                <a:solidFill>
                  <a:srgbClr val="1D1C1D"/>
                </a:solidFill>
                <a:latin typeface="NotoSansKR"/>
              </a:rPr>
              <a:t>)</a:t>
            </a:r>
            <a:endParaRPr lang="ko-KR" altLang="en-US" sz="1200" dirty="0"/>
          </a:p>
        </p:txBody>
      </p:sp>
      <p:sp>
        <p:nvSpPr>
          <p:cNvPr id="19" name="직사각형 18"/>
          <p:cNvSpPr/>
          <p:nvPr/>
        </p:nvSpPr>
        <p:spPr>
          <a:xfrm>
            <a:off x="149628" y="1447942"/>
            <a:ext cx="309233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 smtClean="0">
                <a:solidFill>
                  <a:srgbClr val="1D1C1D"/>
                </a:solidFill>
                <a:latin typeface="NotoSansKR"/>
              </a:rPr>
              <a:t>메인 스캐너 교체 및 수리 완료</a:t>
            </a:r>
            <a:endParaRPr lang="ko-KR" altLang="en-US" sz="1400" dirty="0"/>
          </a:p>
        </p:txBody>
      </p:sp>
      <p:sp>
        <p:nvSpPr>
          <p:cNvPr id="6" name="아래쪽 화살표 5"/>
          <p:cNvSpPr/>
          <p:nvPr/>
        </p:nvSpPr>
        <p:spPr>
          <a:xfrm>
            <a:off x="499888" y="1180142"/>
            <a:ext cx="329148" cy="26442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7" name="직사각형 6"/>
          <p:cNvSpPr/>
          <p:nvPr/>
        </p:nvSpPr>
        <p:spPr>
          <a:xfrm>
            <a:off x="7139604" y="1029542"/>
            <a:ext cx="196432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/>
              <a:t> 수리 후의 </a:t>
            </a:r>
            <a:r>
              <a:rPr lang="ko-KR" altLang="en-US" sz="1600" dirty="0" err="1"/>
              <a:t>Daily</a:t>
            </a:r>
            <a:r>
              <a:rPr lang="ko-KR" altLang="en-US" sz="1600" dirty="0"/>
              <a:t> </a:t>
            </a:r>
            <a:r>
              <a:rPr lang="ko-KR" altLang="en-US" sz="1600" dirty="0" err="1"/>
              <a:t>test</a:t>
            </a:r>
            <a:r>
              <a:rPr lang="ko-KR" altLang="en-US" sz="1600" dirty="0"/>
              <a:t> 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6880" y="2584963"/>
            <a:ext cx="3567545" cy="135081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5014" y="4011368"/>
            <a:ext cx="3619500" cy="13335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4287" y="5383877"/>
            <a:ext cx="3550227" cy="1324841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53149" y="2558990"/>
            <a:ext cx="3876675" cy="139065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81724" y="3992503"/>
            <a:ext cx="3848100" cy="1381125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34099" y="5344868"/>
            <a:ext cx="3895725" cy="1400175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397353" y="3010384"/>
            <a:ext cx="11969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위</a:t>
            </a:r>
            <a:r>
              <a:rPr lang="en-US" altLang="ko-KR" dirty="0" smtClean="0"/>
              <a:t>+</a:t>
            </a:r>
            <a:r>
              <a:rPr lang="ko-KR" altLang="en-US" dirty="0" smtClean="0"/>
              <a:t>대장</a:t>
            </a:r>
            <a:endParaRPr lang="ko-KR" alt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520538" y="4619326"/>
            <a:ext cx="11969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위</a:t>
            </a:r>
            <a:endParaRPr lang="ko-KR" alt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502255" y="5843747"/>
            <a:ext cx="11969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대장</a:t>
            </a:r>
            <a:endParaRPr lang="ko-KR" alt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2991171" y="2258325"/>
            <a:ext cx="1364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1</a:t>
            </a:r>
            <a:r>
              <a:rPr lang="ko-KR" altLang="en-US" dirty="0" smtClean="0"/>
              <a:t>번</a:t>
            </a:r>
            <a:r>
              <a:rPr lang="en-US" altLang="ko-KR" dirty="0" smtClean="0"/>
              <a:t>(new)</a:t>
            </a:r>
            <a:endParaRPr lang="ko-KR" alt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6509821" y="2213555"/>
            <a:ext cx="1364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기존 </a:t>
            </a:r>
            <a:r>
              <a:rPr lang="en-US" altLang="ko-KR" dirty="0" smtClean="0"/>
              <a:t>(old)</a:t>
            </a:r>
            <a:endParaRPr lang="ko-KR" alt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0" y="6316840"/>
            <a:ext cx="173741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*</a:t>
            </a:r>
            <a:r>
              <a:rPr lang="ko-KR" altLang="en-US" sz="1100" dirty="0" smtClean="0"/>
              <a:t>대장 모델은 업데이트 이전 모델 사용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3788272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55575" y="127265"/>
            <a:ext cx="5386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슬라이드 성능 비교 </a:t>
            </a:r>
            <a:r>
              <a:rPr lang="en-US" altLang="ko-KR" b="1" dirty="0" smtClean="0"/>
              <a:t>(</a:t>
            </a:r>
            <a:r>
              <a:rPr lang="ko-KR" altLang="en-US" b="1" dirty="0" err="1" smtClean="0"/>
              <a:t>씨젠</a:t>
            </a:r>
            <a:r>
              <a:rPr lang="en-US" altLang="ko-KR" b="1" dirty="0" smtClean="0"/>
              <a:t>) –</a:t>
            </a:r>
            <a:r>
              <a:rPr lang="en-US" altLang="ko-KR" b="1" dirty="0" smtClean="0">
                <a:solidFill>
                  <a:srgbClr val="FF0000"/>
                </a:solidFill>
              </a:rPr>
              <a:t>abnormal test (</a:t>
            </a:r>
            <a:r>
              <a:rPr lang="ko-KR" altLang="en-US" b="1" dirty="0" smtClean="0">
                <a:solidFill>
                  <a:srgbClr val="FF0000"/>
                </a:solidFill>
              </a:rPr>
              <a:t>참고용</a:t>
            </a:r>
            <a:r>
              <a:rPr lang="en-US" altLang="ko-KR" b="1" dirty="0" smtClean="0">
                <a:solidFill>
                  <a:srgbClr val="FF0000"/>
                </a:solidFill>
              </a:rPr>
              <a:t>)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4173" y="1103538"/>
            <a:ext cx="881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New 1</a:t>
            </a:r>
            <a:endParaRPr lang="ko-KR" alt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0" y="2976978"/>
            <a:ext cx="881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New 2</a:t>
            </a:r>
            <a:endParaRPr lang="ko-KR" alt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133322" y="4775424"/>
            <a:ext cx="881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Old</a:t>
            </a:r>
            <a:endParaRPr lang="ko-KR" alt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821603" y="742003"/>
            <a:ext cx="1242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colon</a:t>
            </a:r>
            <a:endParaRPr lang="ko-KR" altLang="en-US" dirty="0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2"/>
          <a:srcRect l="2315" t="51966" r="68853" b="23610"/>
          <a:stretch/>
        </p:blipFill>
        <p:spPr>
          <a:xfrm>
            <a:off x="781035" y="1111335"/>
            <a:ext cx="3961505" cy="1817797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3"/>
          <a:srcRect l="2222" t="52222" r="68890" b="23502"/>
          <a:stretch/>
        </p:blipFill>
        <p:spPr>
          <a:xfrm>
            <a:off x="773194" y="3006930"/>
            <a:ext cx="3969346" cy="1806685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4"/>
          <a:srcRect l="2315" t="52203" r="68935" b="24073"/>
          <a:stretch/>
        </p:blipFill>
        <p:spPr>
          <a:xfrm>
            <a:off x="821603" y="4878405"/>
            <a:ext cx="3950263" cy="1765706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37928" y="3453435"/>
            <a:ext cx="4254730" cy="124258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50940" y="5407191"/>
            <a:ext cx="4228706" cy="1145005"/>
          </a:xfrm>
          <a:prstGeom prst="rect">
            <a:avLst/>
          </a:prstGeom>
        </p:spPr>
      </p:pic>
      <p:cxnSp>
        <p:nvCxnSpPr>
          <p:cNvPr id="6" name="직선 연결선 5"/>
          <p:cNvCxnSpPr/>
          <p:nvPr/>
        </p:nvCxnSpPr>
        <p:spPr>
          <a:xfrm>
            <a:off x="4817274" y="1087042"/>
            <a:ext cx="0" cy="528293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아래쪽 화살표 7"/>
          <p:cNvSpPr/>
          <p:nvPr/>
        </p:nvSpPr>
        <p:spPr>
          <a:xfrm>
            <a:off x="6654106" y="4809851"/>
            <a:ext cx="806334" cy="54736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91035" y="2065454"/>
            <a:ext cx="2318632" cy="133106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771866" y="5037859"/>
            <a:ext cx="19701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업데이트 후</a:t>
            </a:r>
            <a:endParaRPr lang="ko-KR" altLang="en-US" sz="1400" dirty="0"/>
          </a:p>
        </p:txBody>
      </p:sp>
      <p:sp>
        <p:nvSpPr>
          <p:cNvPr id="24" name="TextBox 23"/>
          <p:cNvSpPr txBox="1"/>
          <p:nvPr/>
        </p:nvSpPr>
        <p:spPr>
          <a:xfrm>
            <a:off x="4837928" y="3164744"/>
            <a:ext cx="19701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기존</a:t>
            </a:r>
            <a:endParaRPr lang="ko-KR" altLang="en-US" sz="1400" dirty="0"/>
          </a:p>
        </p:txBody>
      </p:sp>
      <p:sp>
        <p:nvSpPr>
          <p:cNvPr id="12" name="직사각형 11"/>
          <p:cNvSpPr/>
          <p:nvPr/>
        </p:nvSpPr>
        <p:spPr>
          <a:xfrm>
            <a:off x="5033679" y="999546"/>
            <a:ext cx="386322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 smtClean="0"/>
              <a:t>주요 네트워크 변경 </a:t>
            </a:r>
            <a:r>
              <a:rPr lang="en-US" altLang="ko-KR" sz="1400" dirty="0" smtClean="0"/>
              <a:t>(</a:t>
            </a:r>
            <a:r>
              <a:rPr lang="ko-KR" altLang="en-US" sz="1400" dirty="0" smtClean="0"/>
              <a:t>업데이트</a:t>
            </a:r>
            <a:r>
              <a:rPr lang="en-US" altLang="ko-KR" sz="1400" dirty="0" smtClean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err="1" smtClean="0"/>
              <a:t>patch</a:t>
            </a:r>
            <a:r>
              <a:rPr lang="ko-KR" altLang="en-US" sz="1400" dirty="0" smtClean="0"/>
              <a:t>-</a:t>
            </a:r>
            <a:r>
              <a:rPr lang="ko-KR" altLang="en-US" sz="1400" dirty="0"/>
              <a:t>&gt; </a:t>
            </a:r>
            <a:r>
              <a:rPr lang="ko-KR" altLang="en-US" sz="1400" dirty="0" err="1"/>
              <a:t>efficeint</a:t>
            </a:r>
            <a:r>
              <a:rPr lang="ko-KR" altLang="en-US" sz="1400" dirty="0"/>
              <a:t> </a:t>
            </a:r>
            <a:r>
              <a:rPr lang="ko-KR" altLang="en-US" sz="1400" dirty="0" err="1"/>
              <a:t>net</a:t>
            </a:r>
            <a:r>
              <a:rPr lang="ko-KR" altLang="en-US" sz="1400" dirty="0"/>
              <a:t> b5</a:t>
            </a:r>
            <a:r>
              <a:rPr lang="ko-KR" altLang="en-US" sz="1400" dirty="0" smtClean="0"/>
              <a:t>,</a:t>
            </a:r>
            <a:endParaRPr lang="en-US" altLang="ko-KR" sz="1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err="1" smtClean="0"/>
              <a:t>slide</a:t>
            </a:r>
            <a:r>
              <a:rPr lang="ko-KR" altLang="en-US" sz="1400" dirty="0" smtClean="0"/>
              <a:t> </a:t>
            </a:r>
            <a:r>
              <a:rPr lang="ko-KR" altLang="en-US" sz="1400" dirty="0" err="1"/>
              <a:t>featurecube</a:t>
            </a:r>
            <a:r>
              <a:rPr lang="ko-KR" altLang="en-US" sz="1400" dirty="0"/>
              <a:t> </a:t>
            </a:r>
            <a:r>
              <a:rPr lang="ko-KR" altLang="en-US" sz="1400" dirty="0" err="1"/>
              <a:t>classifier</a:t>
            </a:r>
            <a:r>
              <a:rPr lang="ko-KR" altLang="en-US" sz="1400" dirty="0"/>
              <a:t>-&gt; </a:t>
            </a:r>
            <a:r>
              <a:rPr lang="ko-KR" altLang="en-US" sz="1400" dirty="0" err="1"/>
              <a:t>efficient</a:t>
            </a:r>
            <a:r>
              <a:rPr lang="ko-KR" altLang="en-US" sz="1400" dirty="0"/>
              <a:t> </a:t>
            </a:r>
            <a:r>
              <a:rPr lang="en-US" altLang="ko-KR" sz="1400" dirty="0" smtClean="0"/>
              <a:t>n</a:t>
            </a:r>
            <a:r>
              <a:rPr lang="ko-KR" altLang="en-US" sz="1400" dirty="0" err="1" smtClean="0"/>
              <a:t>et</a:t>
            </a:r>
            <a:r>
              <a:rPr lang="ko-KR" altLang="en-US" sz="1400" dirty="0" smtClean="0"/>
              <a:t> b3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497061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55575" y="127265"/>
            <a:ext cx="5386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슬라이드 성능 비교 </a:t>
            </a:r>
            <a:r>
              <a:rPr lang="en-US" altLang="ko-KR" b="1" dirty="0" smtClean="0"/>
              <a:t>(</a:t>
            </a:r>
            <a:r>
              <a:rPr lang="ko-KR" altLang="en-US" b="1" dirty="0" err="1" smtClean="0"/>
              <a:t>씨젠</a:t>
            </a:r>
            <a:r>
              <a:rPr lang="en-US" altLang="ko-KR" b="1" dirty="0" smtClean="0"/>
              <a:t>) –</a:t>
            </a:r>
            <a:r>
              <a:rPr lang="ko-KR" altLang="en-US" b="1" dirty="0" smtClean="0"/>
              <a:t>업데이트 모델 성능 실험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림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575" y="609559"/>
            <a:ext cx="3844278" cy="3187795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2856" y="609559"/>
            <a:ext cx="3844278" cy="3199623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8899" y="3895037"/>
            <a:ext cx="3489423" cy="2908748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2683380" y="1905713"/>
            <a:ext cx="452927" cy="17946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7433417" y="1905712"/>
            <a:ext cx="452927" cy="17946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5124433" y="5057686"/>
            <a:ext cx="452927" cy="17946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6994041" y="4775482"/>
            <a:ext cx="17177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*</a:t>
            </a:r>
            <a:r>
              <a:rPr lang="ko-KR" altLang="en-US" dirty="0" smtClean="0">
                <a:solidFill>
                  <a:srgbClr val="FF0000"/>
                </a:solidFill>
              </a:rPr>
              <a:t>데이터 이슈 발견 및 </a:t>
            </a:r>
            <a:r>
              <a:rPr lang="ko-KR" altLang="en-US" dirty="0" err="1" smtClean="0">
                <a:solidFill>
                  <a:srgbClr val="FF0000"/>
                </a:solidFill>
              </a:rPr>
              <a:t>재테스트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7352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7642" y="3759222"/>
            <a:ext cx="3756936" cy="311918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6426" y="596441"/>
            <a:ext cx="3751139" cy="314237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857" y="628443"/>
            <a:ext cx="3756936" cy="313077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55575" y="127265"/>
            <a:ext cx="5386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슬라이드 성능 비교 </a:t>
            </a:r>
            <a:r>
              <a:rPr lang="en-US" altLang="ko-KR" b="1" dirty="0" smtClean="0"/>
              <a:t>(</a:t>
            </a:r>
            <a:r>
              <a:rPr lang="ko-KR" altLang="en-US" b="1" dirty="0" err="1" smtClean="0"/>
              <a:t>씨젠</a:t>
            </a:r>
            <a:r>
              <a:rPr lang="en-US" altLang="ko-KR" b="1" dirty="0" smtClean="0"/>
              <a:t>) –</a:t>
            </a:r>
            <a:r>
              <a:rPr lang="ko-KR" altLang="en-US" b="1" dirty="0" smtClean="0"/>
              <a:t>업데이트 모델 성능 실험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2683380" y="1905713"/>
            <a:ext cx="452927" cy="17946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7433417" y="1905712"/>
            <a:ext cx="452927" cy="17946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4996246" y="5049141"/>
            <a:ext cx="452927" cy="17946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5068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39517</TotalTime>
  <Words>1091</Words>
  <Application>Microsoft Office PowerPoint</Application>
  <PresentationFormat>화면 슬라이드 쇼(4:3)</PresentationFormat>
  <Paragraphs>260</Paragraphs>
  <Slides>26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4" baseType="lpstr">
      <vt:lpstr>NotoSansKR</vt:lpstr>
      <vt:lpstr>맑은 고딕</vt:lpstr>
      <vt:lpstr>현대하모니 M</vt:lpstr>
      <vt:lpstr>Arial</vt:lpstr>
      <vt:lpstr>Calibri</vt:lpstr>
      <vt:lpstr>Calibri Light</vt:lpstr>
      <vt:lpstr>Times New Roman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mujinkim</dc:creator>
  <cp:lastModifiedBy>mujinkim</cp:lastModifiedBy>
  <cp:revision>458</cp:revision>
  <dcterms:created xsi:type="dcterms:W3CDTF">2021-03-24T07:36:17Z</dcterms:created>
  <dcterms:modified xsi:type="dcterms:W3CDTF">2021-11-05T04:17:14Z</dcterms:modified>
</cp:coreProperties>
</file>